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86" r:id="rId2"/>
    <p:sldId id="350" r:id="rId3"/>
    <p:sldId id="351" r:id="rId4"/>
    <p:sldId id="352" r:id="rId5"/>
    <p:sldId id="353" r:id="rId6"/>
    <p:sldId id="354" r:id="rId7"/>
    <p:sldId id="355" r:id="rId8"/>
    <p:sldId id="356" r:id="rId9"/>
    <p:sldId id="357" r:id="rId10"/>
    <p:sldId id="359" r:id="rId11"/>
    <p:sldId id="360" r:id="rId12"/>
    <p:sldId id="358" r:id="rId13"/>
    <p:sldId id="361" r:id="rId14"/>
    <p:sldId id="363" r:id="rId15"/>
    <p:sldId id="364" r:id="rId16"/>
    <p:sldId id="365" r:id="rId17"/>
    <p:sldId id="366" r:id="rId18"/>
    <p:sldId id="367" r:id="rId19"/>
    <p:sldId id="368" r:id="rId20"/>
    <p:sldId id="369" r:id="rId21"/>
    <p:sldId id="370" r:id="rId22"/>
    <p:sldId id="371" r:id="rId23"/>
    <p:sldId id="372" r:id="rId24"/>
    <p:sldId id="373" r:id="rId25"/>
    <p:sldId id="375" r:id="rId26"/>
    <p:sldId id="381" r:id="rId27"/>
    <p:sldId id="374" r:id="rId28"/>
    <p:sldId id="376" r:id="rId29"/>
    <p:sldId id="382" r:id="rId30"/>
    <p:sldId id="384" r:id="rId31"/>
    <p:sldId id="383" r:id="rId32"/>
    <p:sldId id="385" r:id="rId33"/>
    <p:sldId id="386" r:id="rId34"/>
    <p:sldId id="387" r:id="rId35"/>
    <p:sldId id="388" r:id="rId36"/>
    <p:sldId id="389" r:id="rId37"/>
    <p:sldId id="390" r:id="rId38"/>
    <p:sldId id="391" r:id="rId39"/>
    <p:sldId id="392" r:id="rId40"/>
    <p:sldId id="393" r:id="rId41"/>
    <p:sldId id="394" r:id="rId42"/>
    <p:sldId id="395" r:id="rId43"/>
    <p:sldId id="396" r:id="rId44"/>
    <p:sldId id="397" r:id="rId45"/>
    <p:sldId id="398" r:id="rId46"/>
    <p:sldId id="434" r:id="rId47"/>
    <p:sldId id="435" r:id="rId48"/>
    <p:sldId id="436" r:id="rId49"/>
    <p:sldId id="437" r:id="rId50"/>
    <p:sldId id="438" r:id="rId51"/>
    <p:sldId id="439" r:id="rId52"/>
    <p:sldId id="441" r:id="rId53"/>
    <p:sldId id="457" r:id="rId54"/>
    <p:sldId id="442" r:id="rId55"/>
    <p:sldId id="444" r:id="rId56"/>
    <p:sldId id="443" r:id="rId57"/>
    <p:sldId id="445" r:id="rId58"/>
    <p:sldId id="446" r:id="rId59"/>
    <p:sldId id="447" r:id="rId60"/>
    <p:sldId id="458" r:id="rId61"/>
    <p:sldId id="449" r:id="rId62"/>
    <p:sldId id="450" r:id="rId63"/>
    <p:sldId id="451" r:id="rId64"/>
    <p:sldId id="452" r:id="rId65"/>
    <p:sldId id="459" r:id="rId66"/>
    <p:sldId id="453" r:id="rId67"/>
    <p:sldId id="454" r:id="rId68"/>
    <p:sldId id="455" r:id="rId69"/>
    <p:sldId id="460" r:id="rId70"/>
    <p:sldId id="456" r:id="rId7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92AA2"/>
    <a:srgbClr val="1D1496"/>
    <a:srgbClr val="FE230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67" autoAdjust="0"/>
    <p:restoredTop sz="86357" autoAdjust="0"/>
  </p:normalViewPr>
  <p:slideViewPr>
    <p:cSldViewPr>
      <p:cViewPr varScale="1">
        <p:scale>
          <a:sx n="98" d="100"/>
          <a:sy n="98" d="100"/>
        </p:scale>
        <p:origin x="-2004" y="-102"/>
      </p:cViewPr>
      <p:guideLst>
        <p:guide orient="horz" pos="2160"/>
        <p:guide pos="2861"/>
      </p:guideLst>
    </p:cSldViewPr>
  </p:slideViewPr>
  <p:outlineViewPr>
    <p:cViewPr>
      <p:scale>
        <a:sx n="33" d="100"/>
        <a:sy n="33" d="100"/>
      </p:scale>
      <p:origin x="30" y="1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46D96E-59F6-4FA4-9371-AC2B09198183}" type="doc">
      <dgm:prSet loTypeId="urn:microsoft.com/office/officeart/2005/8/layout/hProcess9" loCatId="process" qsTypeId="urn:microsoft.com/office/officeart/2005/8/quickstyle/simple4" qsCatId="simple" csTypeId="urn:microsoft.com/office/officeart/2005/8/colors/colorful5" csCatId="colorful" phldr="1"/>
      <dgm:spPr/>
    </dgm:pt>
    <dgm:pt modelId="{3E59A2E2-42DA-4008-A9F0-7F703B49D512}">
      <dgm:prSet phldrT="[文本]"/>
      <dgm:spPr/>
      <dgm:t>
        <a:bodyPr/>
        <a:lstStyle/>
        <a:p>
          <a:r>
            <a:rPr lang="zh-CN" altLang="en-US" dirty="0" smtClean="0"/>
            <a:t>新婚期</a:t>
          </a:r>
          <a:endParaRPr lang="zh-CN" altLang="en-US" dirty="0"/>
        </a:p>
      </dgm:t>
    </dgm:pt>
    <dgm:pt modelId="{AB21C09B-84C6-4A2C-A476-3117A2FECFD0}" type="parTrans" cxnId="{7A448BC1-FF9D-4D0E-A181-71E51D3C2A87}">
      <dgm:prSet/>
      <dgm:spPr/>
      <dgm:t>
        <a:bodyPr/>
        <a:lstStyle/>
        <a:p>
          <a:endParaRPr lang="zh-CN" altLang="en-US"/>
        </a:p>
      </dgm:t>
    </dgm:pt>
    <dgm:pt modelId="{1BFF5A88-5644-4060-A46F-E68164F83FE0}" type="sibTrans" cxnId="{7A448BC1-FF9D-4D0E-A181-71E51D3C2A87}">
      <dgm:prSet/>
      <dgm:spPr/>
      <dgm:t>
        <a:bodyPr/>
        <a:lstStyle/>
        <a:p>
          <a:endParaRPr lang="zh-CN" altLang="en-US"/>
        </a:p>
      </dgm:t>
    </dgm:pt>
    <dgm:pt modelId="{667A6C88-60FD-4D08-8EBE-6646D677FE19}">
      <dgm:prSet phldrT="[文本]"/>
      <dgm:spPr/>
      <dgm:t>
        <a:bodyPr/>
        <a:lstStyle/>
        <a:p>
          <a:r>
            <a:rPr lang="zh-CN" altLang="en-US" dirty="0" smtClean="0"/>
            <a:t>有婴儿期</a:t>
          </a:r>
          <a:endParaRPr lang="zh-CN" altLang="en-US" dirty="0"/>
        </a:p>
      </dgm:t>
    </dgm:pt>
    <dgm:pt modelId="{F7A234BE-418B-475C-81BD-F0460243C7EF}" type="parTrans" cxnId="{F7B8FD1F-73BB-4CBC-A271-2006682DAA0B}">
      <dgm:prSet/>
      <dgm:spPr/>
      <dgm:t>
        <a:bodyPr/>
        <a:lstStyle/>
        <a:p>
          <a:endParaRPr lang="zh-CN" altLang="en-US"/>
        </a:p>
      </dgm:t>
    </dgm:pt>
    <dgm:pt modelId="{57B879CE-8739-4FB4-B812-4F6D0087084D}" type="sibTrans" cxnId="{F7B8FD1F-73BB-4CBC-A271-2006682DAA0B}">
      <dgm:prSet/>
      <dgm:spPr/>
      <dgm:t>
        <a:bodyPr/>
        <a:lstStyle/>
        <a:p>
          <a:endParaRPr lang="zh-CN" altLang="en-US"/>
        </a:p>
      </dgm:t>
    </dgm:pt>
    <dgm:pt modelId="{0C269499-F037-4AB3-92EC-2E51DD29EB3F}">
      <dgm:prSet phldrT="[文本]"/>
      <dgm:spPr/>
      <dgm:t>
        <a:bodyPr/>
        <a:lstStyle/>
        <a:p>
          <a:r>
            <a:rPr lang="zh-CN" altLang="en-US" dirty="0" smtClean="0"/>
            <a:t>有学龄前儿童期</a:t>
          </a:r>
          <a:endParaRPr lang="zh-CN" altLang="en-US" dirty="0"/>
        </a:p>
      </dgm:t>
    </dgm:pt>
    <dgm:pt modelId="{17C2AB22-D101-4904-A3E5-83CCDFC996A9}" type="parTrans" cxnId="{33BF74E9-269D-4841-85A5-ED6EBB151E61}">
      <dgm:prSet/>
      <dgm:spPr/>
      <dgm:t>
        <a:bodyPr/>
        <a:lstStyle/>
        <a:p>
          <a:endParaRPr lang="zh-CN" altLang="en-US"/>
        </a:p>
      </dgm:t>
    </dgm:pt>
    <dgm:pt modelId="{C9BC34AC-F6FA-4D45-9452-7BE7E2FF5601}" type="sibTrans" cxnId="{33BF74E9-269D-4841-85A5-ED6EBB151E61}">
      <dgm:prSet/>
      <dgm:spPr/>
      <dgm:t>
        <a:bodyPr/>
        <a:lstStyle/>
        <a:p>
          <a:endParaRPr lang="zh-CN" altLang="en-US"/>
        </a:p>
      </dgm:t>
    </dgm:pt>
    <dgm:pt modelId="{795D148B-9952-4EC2-B2D9-F7BD7080D4C4}">
      <dgm:prSet phldrT="[文本]"/>
      <dgm:spPr/>
      <dgm:t>
        <a:bodyPr/>
        <a:lstStyle/>
        <a:p>
          <a:r>
            <a:rPr lang="zh-CN" altLang="en-US" dirty="0" smtClean="0"/>
            <a:t>有学龄儿童期</a:t>
          </a:r>
          <a:endParaRPr lang="zh-CN" altLang="en-US" dirty="0"/>
        </a:p>
      </dgm:t>
    </dgm:pt>
    <dgm:pt modelId="{8671FF3A-BFA5-4702-8CAC-7FB4139F816A}" type="parTrans" cxnId="{28E8E8B2-AC2F-443B-A05F-7DE0F15AC4AF}">
      <dgm:prSet/>
      <dgm:spPr/>
      <dgm:t>
        <a:bodyPr/>
        <a:lstStyle/>
        <a:p>
          <a:endParaRPr lang="zh-CN" altLang="en-US"/>
        </a:p>
      </dgm:t>
    </dgm:pt>
    <dgm:pt modelId="{A69CA69E-E509-42C9-87A4-831F114F8430}" type="sibTrans" cxnId="{28E8E8B2-AC2F-443B-A05F-7DE0F15AC4AF}">
      <dgm:prSet/>
      <dgm:spPr/>
      <dgm:t>
        <a:bodyPr/>
        <a:lstStyle/>
        <a:p>
          <a:endParaRPr lang="zh-CN" altLang="en-US"/>
        </a:p>
      </dgm:t>
    </dgm:pt>
    <dgm:pt modelId="{B3333F62-1B59-43F2-BD1E-7715558CE6F1}">
      <dgm:prSet phldrT="[文本]"/>
      <dgm:spPr/>
      <dgm:t>
        <a:bodyPr/>
        <a:lstStyle/>
        <a:p>
          <a:r>
            <a:rPr lang="zh-CN" altLang="en-US" dirty="0" smtClean="0"/>
            <a:t>有青少年期</a:t>
          </a:r>
          <a:endParaRPr lang="zh-CN" altLang="en-US" dirty="0"/>
        </a:p>
      </dgm:t>
    </dgm:pt>
    <dgm:pt modelId="{5A5AAA02-76D3-4926-B350-D0677C25514C}" type="parTrans" cxnId="{F6E7ABFE-D5C9-4F45-B3A9-19B530D4F019}">
      <dgm:prSet/>
      <dgm:spPr/>
      <dgm:t>
        <a:bodyPr/>
        <a:lstStyle/>
        <a:p>
          <a:endParaRPr lang="zh-CN" altLang="en-US"/>
        </a:p>
      </dgm:t>
    </dgm:pt>
    <dgm:pt modelId="{D4DBA4C5-CF2C-4536-9FFC-A9453C594005}" type="sibTrans" cxnId="{F6E7ABFE-D5C9-4F45-B3A9-19B530D4F019}">
      <dgm:prSet/>
      <dgm:spPr/>
      <dgm:t>
        <a:bodyPr/>
        <a:lstStyle/>
        <a:p>
          <a:endParaRPr lang="zh-CN" altLang="en-US"/>
        </a:p>
      </dgm:t>
    </dgm:pt>
    <dgm:pt modelId="{6B224BF4-DA9A-4C0D-B0D4-AD1204DCB017}">
      <dgm:prSet phldrT="[文本]"/>
      <dgm:spPr/>
      <dgm:t>
        <a:bodyPr/>
        <a:lstStyle/>
        <a:p>
          <a:r>
            <a:rPr lang="zh-CN" altLang="en-US" dirty="0" smtClean="0"/>
            <a:t>有孩子离家创业期</a:t>
          </a:r>
          <a:endParaRPr lang="zh-CN" altLang="en-US" dirty="0"/>
        </a:p>
      </dgm:t>
    </dgm:pt>
    <dgm:pt modelId="{4527DD3E-9120-4F92-ACA8-88F787A4B73C}" type="parTrans" cxnId="{433F4C45-ACC5-4A2B-B8AF-4718CBB09724}">
      <dgm:prSet/>
      <dgm:spPr/>
      <dgm:t>
        <a:bodyPr/>
        <a:lstStyle/>
        <a:p>
          <a:endParaRPr lang="zh-CN" altLang="en-US"/>
        </a:p>
      </dgm:t>
    </dgm:pt>
    <dgm:pt modelId="{B054D767-DB5A-4BE1-9E33-A2AFBA08E8E2}" type="sibTrans" cxnId="{433F4C45-ACC5-4A2B-B8AF-4718CBB09724}">
      <dgm:prSet/>
      <dgm:spPr/>
      <dgm:t>
        <a:bodyPr/>
        <a:lstStyle/>
        <a:p>
          <a:endParaRPr lang="zh-CN" altLang="en-US"/>
        </a:p>
      </dgm:t>
    </dgm:pt>
    <dgm:pt modelId="{8A10ED11-E081-4C8A-9A42-DA6745E426C7}">
      <dgm:prSet phldrT="[文本]"/>
      <dgm:spPr/>
      <dgm:t>
        <a:bodyPr/>
        <a:lstStyle/>
        <a:p>
          <a:r>
            <a:rPr lang="zh-CN" altLang="en-US" dirty="0" smtClean="0"/>
            <a:t>空巢期</a:t>
          </a:r>
          <a:endParaRPr lang="zh-CN" altLang="en-US" dirty="0"/>
        </a:p>
      </dgm:t>
    </dgm:pt>
    <dgm:pt modelId="{16E9045C-14A4-4695-87A4-3E0C0D3544CB}" type="parTrans" cxnId="{CB80F20B-80B3-46F3-9BA7-8CFA77A380CD}">
      <dgm:prSet/>
      <dgm:spPr/>
      <dgm:t>
        <a:bodyPr/>
        <a:lstStyle/>
        <a:p>
          <a:endParaRPr lang="zh-CN" altLang="en-US"/>
        </a:p>
      </dgm:t>
    </dgm:pt>
    <dgm:pt modelId="{323F785C-9B33-461E-95F6-6B94CAB1F9E0}" type="sibTrans" cxnId="{CB80F20B-80B3-46F3-9BA7-8CFA77A380CD}">
      <dgm:prSet/>
      <dgm:spPr/>
      <dgm:t>
        <a:bodyPr/>
        <a:lstStyle/>
        <a:p>
          <a:endParaRPr lang="zh-CN" altLang="en-US"/>
        </a:p>
      </dgm:t>
    </dgm:pt>
    <dgm:pt modelId="{663257A4-B1B7-4D2F-92E9-E14F8D7DF3C8}" type="pres">
      <dgm:prSet presAssocID="{E646D96E-59F6-4FA4-9371-AC2B09198183}" presName="CompostProcess" presStyleCnt="0">
        <dgm:presLayoutVars>
          <dgm:dir/>
          <dgm:resizeHandles val="exact"/>
        </dgm:presLayoutVars>
      </dgm:prSet>
      <dgm:spPr/>
    </dgm:pt>
    <dgm:pt modelId="{B9B81E9F-0B88-40F1-BEAF-F91FA1D70819}" type="pres">
      <dgm:prSet presAssocID="{E646D96E-59F6-4FA4-9371-AC2B09198183}" presName="arrow" presStyleLbl="bgShp" presStyleIdx="0" presStyleCnt="1"/>
      <dgm:spPr/>
    </dgm:pt>
    <dgm:pt modelId="{84E2BEDB-2705-4689-BB39-A1C89B7363C8}" type="pres">
      <dgm:prSet presAssocID="{E646D96E-59F6-4FA4-9371-AC2B09198183}" presName="linearProcess" presStyleCnt="0"/>
      <dgm:spPr/>
    </dgm:pt>
    <dgm:pt modelId="{AC12C2C0-B888-4DE7-9F80-8432263E7878}" type="pres">
      <dgm:prSet presAssocID="{3E59A2E2-42DA-4008-A9F0-7F703B49D512}" presName="textNode" presStyleLbl="node1" presStyleIdx="0" presStyleCnt="7">
        <dgm:presLayoutVars>
          <dgm:bulletEnabled val="1"/>
        </dgm:presLayoutVars>
      </dgm:prSet>
      <dgm:spPr/>
      <dgm:t>
        <a:bodyPr/>
        <a:lstStyle/>
        <a:p>
          <a:endParaRPr lang="zh-CN" altLang="en-US"/>
        </a:p>
      </dgm:t>
    </dgm:pt>
    <dgm:pt modelId="{7D2AC3EB-93BA-4F55-A27E-9855EAAED3F5}" type="pres">
      <dgm:prSet presAssocID="{1BFF5A88-5644-4060-A46F-E68164F83FE0}" presName="sibTrans" presStyleCnt="0"/>
      <dgm:spPr/>
    </dgm:pt>
    <dgm:pt modelId="{BA7C920C-7E9D-45C8-9DC3-9BF75EA10771}" type="pres">
      <dgm:prSet presAssocID="{667A6C88-60FD-4D08-8EBE-6646D677FE19}" presName="textNode" presStyleLbl="node1" presStyleIdx="1" presStyleCnt="7">
        <dgm:presLayoutVars>
          <dgm:bulletEnabled val="1"/>
        </dgm:presLayoutVars>
      </dgm:prSet>
      <dgm:spPr/>
      <dgm:t>
        <a:bodyPr/>
        <a:lstStyle/>
        <a:p>
          <a:endParaRPr lang="zh-CN" altLang="en-US"/>
        </a:p>
      </dgm:t>
    </dgm:pt>
    <dgm:pt modelId="{E209F463-D3FB-46B3-A4B6-B5C132DC5320}" type="pres">
      <dgm:prSet presAssocID="{57B879CE-8739-4FB4-B812-4F6D0087084D}" presName="sibTrans" presStyleCnt="0"/>
      <dgm:spPr/>
    </dgm:pt>
    <dgm:pt modelId="{CA88397C-E734-465C-8B79-3DC5DBB6A6C4}" type="pres">
      <dgm:prSet presAssocID="{0C269499-F037-4AB3-92EC-2E51DD29EB3F}" presName="textNode" presStyleLbl="node1" presStyleIdx="2" presStyleCnt="7">
        <dgm:presLayoutVars>
          <dgm:bulletEnabled val="1"/>
        </dgm:presLayoutVars>
      </dgm:prSet>
      <dgm:spPr/>
      <dgm:t>
        <a:bodyPr/>
        <a:lstStyle/>
        <a:p>
          <a:endParaRPr lang="zh-CN" altLang="en-US"/>
        </a:p>
      </dgm:t>
    </dgm:pt>
    <dgm:pt modelId="{22DE94AF-6855-4E46-9D0E-965AB8AA7455}" type="pres">
      <dgm:prSet presAssocID="{C9BC34AC-F6FA-4D45-9452-7BE7E2FF5601}" presName="sibTrans" presStyleCnt="0"/>
      <dgm:spPr/>
    </dgm:pt>
    <dgm:pt modelId="{9B9308FF-9951-408C-AF79-741D09E7157A}" type="pres">
      <dgm:prSet presAssocID="{795D148B-9952-4EC2-B2D9-F7BD7080D4C4}" presName="textNode" presStyleLbl="node1" presStyleIdx="3" presStyleCnt="7">
        <dgm:presLayoutVars>
          <dgm:bulletEnabled val="1"/>
        </dgm:presLayoutVars>
      </dgm:prSet>
      <dgm:spPr/>
      <dgm:t>
        <a:bodyPr/>
        <a:lstStyle/>
        <a:p>
          <a:endParaRPr lang="zh-CN" altLang="en-US"/>
        </a:p>
      </dgm:t>
    </dgm:pt>
    <dgm:pt modelId="{CD3B15BD-BDB0-422E-91FC-64C253A3DF44}" type="pres">
      <dgm:prSet presAssocID="{A69CA69E-E509-42C9-87A4-831F114F8430}" presName="sibTrans" presStyleCnt="0"/>
      <dgm:spPr/>
    </dgm:pt>
    <dgm:pt modelId="{36A5E1A3-2DC7-47BF-AADC-D2E88A39F523}" type="pres">
      <dgm:prSet presAssocID="{B3333F62-1B59-43F2-BD1E-7715558CE6F1}" presName="textNode" presStyleLbl="node1" presStyleIdx="4" presStyleCnt="7">
        <dgm:presLayoutVars>
          <dgm:bulletEnabled val="1"/>
        </dgm:presLayoutVars>
      </dgm:prSet>
      <dgm:spPr/>
      <dgm:t>
        <a:bodyPr/>
        <a:lstStyle/>
        <a:p>
          <a:endParaRPr lang="zh-CN" altLang="en-US"/>
        </a:p>
      </dgm:t>
    </dgm:pt>
    <dgm:pt modelId="{DE8E95C8-4A02-4E3A-B96C-E9D052633186}" type="pres">
      <dgm:prSet presAssocID="{D4DBA4C5-CF2C-4536-9FFC-A9453C594005}" presName="sibTrans" presStyleCnt="0"/>
      <dgm:spPr/>
    </dgm:pt>
    <dgm:pt modelId="{E19F6E3E-F7EA-4685-AF69-5C8FAC06D6AB}" type="pres">
      <dgm:prSet presAssocID="{6B224BF4-DA9A-4C0D-B0D4-AD1204DCB017}" presName="textNode" presStyleLbl="node1" presStyleIdx="5" presStyleCnt="7">
        <dgm:presLayoutVars>
          <dgm:bulletEnabled val="1"/>
        </dgm:presLayoutVars>
      </dgm:prSet>
      <dgm:spPr/>
      <dgm:t>
        <a:bodyPr/>
        <a:lstStyle/>
        <a:p>
          <a:endParaRPr lang="zh-CN" altLang="en-US"/>
        </a:p>
      </dgm:t>
    </dgm:pt>
    <dgm:pt modelId="{57EBF2DE-D34E-4B9E-B0E4-58D83DEAC3C8}" type="pres">
      <dgm:prSet presAssocID="{B054D767-DB5A-4BE1-9E33-A2AFBA08E8E2}" presName="sibTrans" presStyleCnt="0"/>
      <dgm:spPr/>
    </dgm:pt>
    <dgm:pt modelId="{9479A82A-2AF8-44E8-ADD7-0E8BBFB45811}" type="pres">
      <dgm:prSet presAssocID="{8A10ED11-E081-4C8A-9A42-DA6745E426C7}" presName="textNode" presStyleLbl="node1" presStyleIdx="6" presStyleCnt="7">
        <dgm:presLayoutVars>
          <dgm:bulletEnabled val="1"/>
        </dgm:presLayoutVars>
      </dgm:prSet>
      <dgm:spPr/>
      <dgm:t>
        <a:bodyPr/>
        <a:lstStyle/>
        <a:p>
          <a:endParaRPr lang="zh-CN" altLang="en-US"/>
        </a:p>
      </dgm:t>
    </dgm:pt>
  </dgm:ptLst>
  <dgm:cxnLst>
    <dgm:cxn modelId="{2CBB0BBA-7590-4075-9DAE-15163A476D1B}" type="presOf" srcId="{795D148B-9952-4EC2-B2D9-F7BD7080D4C4}" destId="{9B9308FF-9951-408C-AF79-741D09E7157A}" srcOrd="0" destOrd="0" presId="urn:microsoft.com/office/officeart/2005/8/layout/hProcess9"/>
    <dgm:cxn modelId="{F7B8FD1F-73BB-4CBC-A271-2006682DAA0B}" srcId="{E646D96E-59F6-4FA4-9371-AC2B09198183}" destId="{667A6C88-60FD-4D08-8EBE-6646D677FE19}" srcOrd="1" destOrd="0" parTransId="{F7A234BE-418B-475C-81BD-F0460243C7EF}" sibTransId="{57B879CE-8739-4FB4-B812-4F6D0087084D}"/>
    <dgm:cxn modelId="{2FC04C17-8217-475A-9EC0-E850EF178C6C}" type="presOf" srcId="{B3333F62-1B59-43F2-BD1E-7715558CE6F1}" destId="{36A5E1A3-2DC7-47BF-AADC-D2E88A39F523}" srcOrd="0" destOrd="0" presId="urn:microsoft.com/office/officeart/2005/8/layout/hProcess9"/>
    <dgm:cxn modelId="{CB80F20B-80B3-46F3-9BA7-8CFA77A380CD}" srcId="{E646D96E-59F6-4FA4-9371-AC2B09198183}" destId="{8A10ED11-E081-4C8A-9A42-DA6745E426C7}" srcOrd="6" destOrd="0" parTransId="{16E9045C-14A4-4695-87A4-3E0C0D3544CB}" sibTransId="{323F785C-9B33-461E-95F6-6B94CAB1F9E0}"/>
    <dgm:cxn modelId="{484983A9-E0AA-4D72-9185-90246D422AAD}" type="presOf" srcId="{3E59A2E2-42DA-4008-A9F0-7F703B49D512}" destId="{AC12C2C0-B888-4DE7-9F80-8432263E7878}" srcOrd="0" destOrd="0" presId="urn:microsoft.com/office/officeart/2005/8/layout/hProcess9"/>
    <dgm:cxn modelId="{CE2F993A-F810-45B4-B320-543395B61BE8}" type="presOf" srcId="{E646D96E-59F6-4FA4-9371-AC2B09198183}" destId="{663257A4-B1B7-4D2F-92E9-E14F8D7DF3C8}" srcOrd="0" destOrd="0" presId="urn:microsoft.com/office/officeart/2005/8/layout/hProcess9"/>
    <dgm:cxn modelId="{33BF74E9-269D-4841-85A5-ED6EBB151E61}" srcId="{E646D96E-59F6-4FA4-9371-AC2B09198183}" destId="{0C269499-F037-4AB3-92EC-2E51DD29EB3F}" srcOrd="2" destOrd="0" parTransId="{17C2AB22-D101-4904-A3E5-83CCDFC996A9}" sibTransId="{C9BC34AC-F6FA-4D45-9452-7BE7E2FF5601}"/>
    <dgm:cxn modelId="{433F4C45-ACC5-4A2B-B8AF-4718CBB09724}" srcId="{E646D96E-59F6-4FA4-9371-AC2B09198183}" destId="{6B224BF4-DA9A-4C0D-B0D4-AD1204DCB017}" srcOrd="5" destOrd="0" parTransId="{4527DD3E-9120-4F92-ACA8-88F787A4B73C}" sibTransId="{B054D767-DB5A-4BE1-9E33-A2AFBA08E8E2}"/>
    <dgm:cxn modelId="{28E8E8B2-AC2F-443B-A05F-7DE0F15AC4AF}" srcId="{E646D96E-59F6-4FA4-9371-AC2B09198183}" destId="{795D148B-9952-4EC2-B2D9-F7BD7080D4C4}" srcOrd="3" destOrd="0" parTransId="{8671FF3A-BFA5-4702-8CAC-7FB4139F816A}" sibTransId="{A69CA69E-E509-42C9-87A4-831F114F8430}"/>
    <dgm:cxn modelId="{617019BE-7580-4946-ACD0-FF4DCD3B50F8}" type="presOf" srcId="{6B224BF4-DA9A-4C0D-B0D4-AD1204DCB017}" destId="{E19F6E3E-F7EA-4685-AF69-5C8FAC06D6AB}" srcOrd="0" destOrd="0" presId="urn:microsoft.com/office/officeart/2005/8/layout/hProcess9"/>
    <dgm:cxn modelId="{7A448BC1-FF9D-4D0E-A181-71E51D3C2A87}" srcId="{E646D96E-59F6-4FA4-9371-AC2B09198183}" destId="{3E59A2E2-42DA-4008-A9F0-7F703B49D512}" srcOrd="0" destOrd="0" parTransId="{AB21C09B-84C6-4A2C-A476-3117A2FECFD0}" sibTransId="{1BFF5A88-5644-4060-A46F-E68164F83FE0}"/>
    <dgm:cxn modelId="{F6E7ABFE-D5C9-4F45-B3A9-19B530D4F019}" srcId="{E646D96E-59F6-4FA4-9371-AC2B09198183}" destId="{B3333F62-1B59-43F2-BD1E-7715558CE6F1}" srcOrd="4" destOrd="0" parTransId="{5A5AAA02-76D3-4926-B350-D0677C25514C}" sibTransId="{D4DBA4C5-CF2C-4536-9FFC-A9453C594005}"/>
    <dgm:cxn modelId="{8A5677AF-D64C-4F94-ABC0-366B220D46BB}" type="presOf" srcId="{667A6C88-60FD-4D08-8EBE-6646D677FE19}" destId="{BA7C920C-7E9D-45C8-9DC3-9BF75EA10771}" srcOrd="0" destOrd="0" presId="urn:microsoft.com/office/officeart/2005/8/layout/hProcess9"/>
    <dgm:cxn modelId="{BB3AA251-914D-403A-9107-8CA85EAB56D8}" type="presOf" srcId="{0C269499-F037-4AB3-92EC-2E51DD29EB3F}" destId="{CA88397C-E734-465C-8B79-3DC5DBB6A6C4}" srcOrd="0" destOrd="0" presId="urn:microsoft.com/office/officeart/2005/8/layout/hProcess9"/>
    <dgm:cxn modelId="{16F38BA9-9B8A-493B-B85D-27D1BFBA0FC0}" type="presOf" srcId="{8A10ED11-E081-4C8A-9A42-DA6745E426C7}" destId="{9479A82A-2AF8-44E8-ADD7-0E8BBFB45811}" srcOrd="0" destOrd="0" presId="urn:microsoft.com/office/officeart/2005/8/layout/hProcess9"/>
    <dgm:cxn modelId="{4344E417-4D73-4A06-9875-18555B35C77A}" type="presParOf" srcId="{663257A4-B1B7-4D2F-92E9-E14F8D7DF3C8}" destId="{B9B81E9F-0B88-40F1-BEAF-F91FA1D70819}" srcOrd="0" destOrd="0" presId="urn:microsoft.com/office/officeart/2005/8/layout/hProcess9"/>
    <dgm:cxn modelId="{C7AC1709-6C38-4479-BB9A-F623EAC8E03B}" type="presParOf" srcId="{663257A4-B1B7-4D2F-92E9-E14F8D7DF3C8}" destId="{84E2BEDB-2705-4689-BB39-A1C89B7363C8}" srcOrd="1" destOrd="0" presId="urn:microsoft.com/office/officeart/2005/8/layout/hProcess9"/>
    <dgm:cxn modelId="{B54F7D69-49BE-4138-92C0-DFA1B4CFDF29}" type="presParOf" srcId="{84E2BEDB-2705-4689-BB39-A1C89B7363C8}" destId="{AC12C2C0-B888-4DE7-9F80-8432263E7878}" srcOrd="0" destOrd="0" presId="urn:microsoft.com/office/officeart/2005/8/layout/hProcess9"/>
    <dgm:cxn modelId="{A47E97FD-BC82-47B4-8CE2-45830EE808A2}" type="presParOf" srcId="{84E2BEDB-2705-4689-BB39-A1C89B7363C8}" destId="{7D2AC3EB-93BA-4F55-A27E-9855EAAED3F5}" srcOrd="1" destOrd="0" presId="urn:microsoft.com/office/officeart/2005/8/layout/hProcess9"/>
    <dgm:cxn modelId="{12DC01AD-CEDB-4F4A-B446-4AE8D14CE9EE}" type="presParOf" srcId="{84E2BEDB-2705-4689-BB39-A1C89B7363C8}" destId="{BA7C920C-7E9D-45C8-9DC3-9BF75EA10771}" srcOrd="2" destOrd="0" presId="urn:microsoft.com/office/officeart/2005/8/layout/hProcess9"/>
    <dgm:cxn modelId="{11283C56-10D9-4EB8-BDF0-0F371C91C9A7}" type="presParOf" srcId="{84E2BEDB-2705-4689-BB39-A1C89B7363C8}" destId="{E209F463-D3FB-46B3-A4B6-B5C132DC5320}" srcOrd="3" destOrd="0" presId="urn:microsoft.com/office/officeart/2005/8/layout/hProcess9"/>
    <dgm:cxn modelId="{9F38D7C6-12C6-453A-9A0E-50DA58DE4C8E}" type="presParOf" srcId="{84E2BEDB-2705-4689-BB39-A1C89B7363C8}" destId="{CA88397C-E734-465C-8B79-3DC5DBB6A6C4}" srcOrd="4" destOrd="0" presId="urn:microsoft.com/office/officeart/2005/8/layout/hProcess9"/>
    <dgm:cxn modelId="{030F138D-AAC9-4748-866B-67C45DA77918}" type="presParOf" srcId="{84E2BEDB-2705-4689-BB39-A1C89B7363C8}" destId="{22DE94AF-6855-4E46-9D0E-965AB8AA7455}" srcOrd="5" destOrd="0" presId="urn:microsoft.com/office/officeart/2005/8/layout/hProcess9"/>
    <dgm:cxn modelId="{F1488015-0C0F-4838-909A-84C010F26539}" type="presParOf" srcId="{84E2BEDB-2705-4689-BB39-A1C89B7363C8}" destId="{9B9308FF-9951-408C-AF79-741D09E7157A}" srcOrd="6" destOrd="0" presId="urn:microsoft.com/office/officeart/2005/8/layout/hProcess9"/>
    <dgm:cxn modelId="{746B543D-081A-4409-8306-EEA531B64BA8}" type="presParOf" srcId="{84E2BEDB-2705-4689-BB39-A1C89B7363C8}" destId="{CD3B15BD-BDB0-422E-91FC-64C253A3DF44}" srcOrd="7" destOrd="0" presId="urn:microsoft.com/office/officeart/2005/8/layout/hProcess9"/>
    <dgm:cxn modelId="{E41D3BE9-A899-4687-93EF-5F89BA8BD69E}" type="presParOf" srcId="{84E2BEDB-2705-4689-BB39-A1C89B7363C8}" destId="{36A5E1A3-2DC7-47BF-AADC-D2E88A39F523}" srcOrd="8" destOrd="0" presId="urn:microsoft.com/office/officeart/2005/8/layout/hProcess9"/>
    <dgm:cxn modelId="{977B56D6-2B5B-445D-B21C-5B6BED091377}" type="presParOf" srcId="{84E2BEDB-2705-4689-BB39-A1C89B7363C8}" destId="{DE8E95C8-4A02-4E3A-B96C-E9D052633186}" srcOrd="9" destOrd="0" presId="urn:microsoft.com/office/officeart/2005/8/layout/hProcess9"/>
    <dgm:cxn modelId="{D12744F4-4C30-435D-889D-678048641F66}" type="presParOf" srcId="{84E2BEDB-2705-4689-BB39-A1C89B7363C8}" destId="{E19F6E3E-F7EA-4685-AF69-5C8FAC06D6AB}" srcOrd="10" destOrd="0" presId="urn:microsoft.com/office/officeart/2005/8/layout/hProcess9"/>
    <dgm:cxn modelId="{FB2A443E-C41C-4F08-9C1C-D98EC6B3AED1}" type="presParOf" srcId="{84E2BEDB-2705-4689-BB39-A1C89B7363C8}" destId="{57EBF2DE-D34E-4B9E-B0E4-58D83DEAC3C8}" srcOrd="11" destOrd="0" presId="urn:microsoft.com/office/officeart/2005/8/layout/hProcess9"/>
    <dgm:cxn modelId="{6C1F2D31-F883-47A7-9411-6D3DBBC388BE}" type="presParOf" srcId="{84E2BEDB-2705-4689-BB39-A1C89B7363C8}" destId="{9479A82A-2AF8-44E8-ADD7-0E8BBFB45811}" srcOrd="1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C781FF-2A13-4AF3-B064-27DE0FC9CEEE}" type="doc">
      <dgm:prSet loTypeId="urn:microsoft.com/office/officeart/2005/8/layout/radial1" loCatId="relationship" qsTypeId="urn:microsoft.com/office/officeart/2005/8/quickstyle/simple4" qsCatId="simple" csTypeId="urn:microsoft.com/office/officeart/2005/8/colors/accent1_2#1" csCatId="accent1" phldr="1"/>
      <dgm:spPr/>
    </dgm:pt>
    <dgm:pt modelId="{C603E950-F3AB-48DF-AD87-BB0030EEF22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smtClean="0">
              <a:ln/>
              <a:effectLst/>
              <a:latin typeface="Arial" charset="0"/>
              <a:ea typeface="宋体" charset="-122"/>
            </a:rPr>
            <a:t>功能</a:t>
          </a:r>
          <a:endParaRPr kumimoji="0" lang="zh-CN" altLang="en-US" b="0" i="0" u="none" strike="noStrike" cap="none" normalizeH="0" baseline="0" dirty="0" smtClean="0">
            <a:ln/>
            <a:effectLst/>
            <a:latin typeface="Arial" charset="0"/>
            <a:ea typeface="宋体" charset="-122"/>
          </a:endParaRPr>
        </a:p>
      </dgm:t>
    </dgm:pt>
    <dgm:pt modelId="{BA3A11B8-6F26-4749-9A92-275B8151C6AB}" type="parTrans" cxnId="{DBD00E8E-5831-459D-81B2-CD8C567FE258}">
      <dgm:prSet/>
      <dgm:spPr/>
      <dgm:t>
        <a:bodyPr/>
        <a:lstStyle/>
        <a:p>
          <a:endParaRPr lang="zh-CN" altLang="en-US"/>
        </a:p>
      </dgm:t>
    </dgm:pt>
    <dgm:pt modelId="{CBD195CB-AC42-491A-91B0-44701D4CE61D}" type="sibTrans" cxnId="{DBD00E8E-5831-459D-81B2-CD8C567FE258}">
      <dgm:prSet/>
      <dgm:spPr/>
      <dgm:t>
        <a:bodyPr/>
        <a:lstStyle/>
        <a:p>
          <a:endParaRPr lang="zh-CN" altLang="en-US"/>
        </a:p>
      </dgm:t>
    </dgm:pt>
    <dgm:pt modelId="{8D36077C-DF46-424F-AEE5-8630E230219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effectLst/>
              <a:latin typeface="Arial" charset="0"/>
              <a:ea typeface="宋体" charset="-122"/>
            </a:rPr>
            <a:t>感情交流功能</a:t>
          </a:r>
          <a:endParaRPr kumimoji="0" lang="zh-CN" altLang="en-US" sz="2400" b="0" i="0" u="none" strike="noStrike" cap="none" normalizeH="0" baseline="0" dirty="0" smtClean="0">
            <a:ln/>
            <a:effectLst/>
            <a:latin typeface="Arial" charset="0"/>
            <a:ea typeface="宋体" charset="-122"/>
          </a:endParaRPr>
        </a:p>
      </dgm:t>
    </dgm:pt>
    <dgm:pt modelId="{9C01DD0A-7293-4061-8D8D-94A03672B19C}" type="parTrans" cxnId="{ABE94CCF-0AC7-4417-97D2-0FE652CE9A8C}">
      <dgm:prSet/>
      <dgm:spPr/>
      <dgm:t>
        <a:bodyPr/>
        <a:lstStyle/>
        <a:p>
          <a:endParaRPr lang="zh-CN" altLang="en-US"/>
        </a:p>
      </dgm:t>
    </dgm:pt>
    <dgm:pt modelId="{B283D603-5989-4A5F-94A9-B9B2E9DB007F}" type="sibTrans" cxnId="{ABE94CCF-0AC7-4417-97D2-0FE652CE9A8C}">
      <dgm:prSet/>
      <dgm:spPr/>
      <dgm:t>
        <a:bodyPr/>
        <a:lstStyle/>
        <a:p>
          <a:endParaRPr lang="zh-CN" altLang="en-US"/>
        </a:p>
      </dgm:t>
    </dgm:pt>
    <dgm:pt modelId="{483B268D-3F2C-42F7-BF3C-7696BB8FC581}">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effectLst/>
              <a:latin typeface="Arial" charset="0"/>
              <a:ea typeface="宋体" charset="-122"/>
            </a:rPr>
            <a:t>休息与娱乐功能</a:t>
          </a:r>
          <a:endParaRPr kumimoji="0" lang="zh-CN" altLang="en-US" sz="2400" b="0" i="0" u="none" strike="noStrike" cap="none" normalizeH="0" baseline="0" dirty="0" smtClean="0">
            <a:ln/>
            <a:effectLst/>
            <a:latin typeface="Arial" charset="0"/>
            <a:ea typeface="宋体" charset="-122"/>
          </a:endParaRPr>
        </a:p>
      </dgm:t>
    </dgm:pt>
    <dgm:pt modelId="{0387FE6A-658A-4B7E-9D39-62160312D9DD}" type="parTrans" cxnId="{65918D44-8E0C-4D7E-8405-34D74B5DC754}">
      <dgm:prSet/>
      <dgm:spPr/>
      <dgm:t>
        <a:bodyPr/>
        <a:lstStyle/>
        <a:p>
          <a:endParaRPr lang="zh-CN" altLang="en-US"/>
        </a:p>
      </dgm:t>
    </dgm:pt>
    <dgm:pt modelId="{1DD0A2E3-9F6F-48C1-8E5B-9C19FB4A4276}" type="sibTrans" cxnId="{65918D44-8E0C-4D7E-8405-34D74B5DC754}">
      <dgm:prSet/>
      <dgm:spPr/>
      <dgm:t>
        <a:bodyPr/>
        <a:lstStyle/>
        <a:p>
          <a:endParaRPr lang="zh-CN" altLang="en-US"/>
        </a:p>
      </dgm:t>
    </dgm:pt>
    <dgm:pt modelId="{9E557D66-DAEE-435C-800F-2F85866E3FB9}">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effectLst/>
              <a:latin typeface="Arial" charset="0"/>
              <a:ea typeface="宋体" charset="-122"/>
            </a:rPr>
            <a:t>经济功能</a:t>
          </a:r>
          <a:endParaRPr kumimoji="0" lang="zh-CN" altLang="en-US" sz="2400" b="0" i="0" u="none" strike="noStrike" cap="none" normalizeH="0" baseline="0" dirty="0" smtClean="0">
            <a:ln/>
            <a:effectLst/>
            <a:latin typeface="Arial" charset="0"/>
            <a:ea typeface="宋体" charset="-122"/>
          </a:endParaRPr>
        </a:p>
      </dgm:t>
    </dgm:pt>
    <dgm:pt modelId="{CC7E1443-F163-42E4-B827-847B7D393FDA}" type="parTrans" cxnId="{CFCB3436-864D-4386-B5C8-7C74869C0E3C}">
      <dgm:prSet/>
      <dgm:spPr/>
      <dgm:t>
        <a:bodyPr/>
        <a:lstStyle/>
        <a:p>
          <a:endParaRPr lang="zh-CN" altLang="en-US"/>
        </a:p>
      </dgm:t>
    </dgm:pt>
    <dgm:pt modelId="{5F6E3A4D-4B60-41E4-A252-56C33BA9FA81}" type="sibTrans" cxnId="{CFCB3436-864D-4386-B5C8-7C74869C0E3C}">
      <dgm:prSet/>
      <dgm:spPr/>
      <dgm:t>
        <a:bodyPr/>
        <a:lstStyle/>
        <a:p>
          <a:endParaRPr lang="zh-CN" altLang="en-US"/>
        </a:p>
      </dgm:t>
    </dgm:pt>
    <dgm:pt modelId="{133639A0-9D2C-4022-B90B-3488C7EFCFC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effectLst/>
              <a:latin typeface="Arial" charset="0"/>
              <a:ea typeface="宋体" charset="-122"/>
            </a:rPr>
            <a:t>性功能</a:t>
          </a:r>
          <a:endParaRPr kumimoji="0" lang="zh-CN" altLang="en-US" sz="2400" b="0" i="0" u="none" strike="noStrike" cap="none" normalizeH="0" baseline="0" dirty="0" smtClean="0">
            <a:ln/>
            <a:effectLst/>
            <a:latin typeface="Arial" charset="0"/>
            <a:ea typeface="宋体" charset="-122"/>
          </a:endParaRPr>
        </a:p>
      </dgm:t>
    </dgm:pt>
    <dgm:pt modelId="{774521CD-50A9-47B5-8935-BA10E41F6443}" type="parTrans" cxnId="{89EFC532-271F-467D-8E2E-EB07A6938884}">
      <dgm:prSet/>
      <dgm:spPr/>
      <dgm:t>
        <a:bodyPr/>
        <a:lstStyle/>
        <a:p>
          <a:endParaRPr lang="zh-CN" altLang="en-US"/>
        </a:p>
      </dgm:t>
    </dgm:pt>
    <dgm:pt modelId="{9F8F59A2-3FE1-40C2-8233-93C3639AD253}" type="sibTrans" cxnId="{89EFC532-271F-467D-8E2E-EB07A6938884}">
      <dgm:prSet/>
      <dgm:spPr/>
      <dgm:t>
        <a:bodyPr/>
        <a:lstStyle/>
        <a:p>
          <a:endParaRPr lang="zh-CN" altLang="en-US"/>
        </a:p>
      </dgm:t>
    </dgm:pt>
    <dgm:pt modelId="{51DCB660-B73B-431C-989E-0F0B3D61DB8D}">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effectLst/>
              <a:latin typeface="Arial" charset="0"/>
              <a:ea typeface="宋体" charset="-122"/>
            </a:rPr>
            <a:t>生育功能</a:t>
          </a:r>
          <a:endParaRPr kumimoji="0" lang="zh-CN" altLang="en-US" sz="2400" b="0" i="0" u="none" strike="noStrike" cap="none" normalizeH="0" baseline="0" dirty="0" smtClean="0">
            <a:ln/>
            <a:effectLst/>
            <a:latin typeface="Arial" charset="0"/>
            <a:ea typeface="宋体" charset="-122"/>
          </a:endParaRPr>
        </a:p>
      </dgm:t>
    </dgm:pt>
    <dgm:pt modelId="{F7A8EC48-EEAB-4386-B882-5F2879A7D9EB}" type="parTrans" cxnId="{AA0CDA2B-B901-40D7-8C0C-0E618F819EDB}">
      <dgm:prSet/>
      <dgm:spPr/>
      <dgm:t>
        <a:bodyPr/>
        <a:lstStyle/>
        <a:p>
          <a:endParaRPr lang="zh-CN" altLang="en-US"/>
        </a:p>
      </dgm:t>
    </dgm:pt>
    <dgm:pt modelId="{A5DD6DDB-476E-4F0D-B0A6-CF69A0027A69}" type="sibTrans" cxnId="{AA0CDA2B-B901-40D7-8C0C-0E618F819EDB}">
      <dgm:prSet/>
      <dgm:spPr/>
      <dgm:t>
        <a:bodyPr/>
        <a:lstStyle/>
        <a:p>
          <a:endParaRPr lang="zh-CN" altLang="en-US"/>
        </a:p>
      </dgm:t>
    </dgm:pt>
    <dgm:pt modelId="{3EA50A38-7932-4194-8825-34E4A6099269}">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effectLst/>
              <a:latin typeface="Arial" charset="0"/>
              <a:ea typeface="宋体" charset="-122"/>
            </a:rPr>
            <a:t>抚养与赡养功能</a:t>
          </a:r>
          <a:endParaRPr kumimoji="0" lang="zh-CN" altLang="en-US" sz="2400" b="0" i="0" u="none" strike="noStrike" cap="none" normalizeH="0" baseline="0" dirty="0" smtClean="0">
            <a:ln/>
            <a:effectLst/>
            <a:latin typeface="Arial" charset="0"/>
            <a:ea typeface="宋体" charset="-122"/>
          </a:endParaRPr>
        </a:p>
      </dgm:t>
    </dgm:pt>
    <dgm:pt modelId="{4574CDD4-43CE-49E5-A393-D0BD60B11A9D}" type="parTrans" cxnId="{B852B0A8-15E6-4FA3-919C-DC8B1ED9DE20}">
      <dgm:prSet/>
      <dgm:spPr/>
      <dgm:t>
        <a:bodyPr/>
        <a:lstStyle/>
        <a:p>
          <a:endParaRPr lang="zh-CN" altLang="en-US"/>
        </a:p>
      </dgm:t>
    </dgm:pt>
    <dgm:pt modelId="{8ABBE542-4542-4954-BAAC-262515AB31E0}" type="sibTrans" cxnId="{B852B0A8-15E6-4FA3-919C-DC8B1ED9DE20}">
      <dgm:prSet/>
      <dgm:spPr/>
      <dgm:t>
        <a:bodyPr/>
        <a:lstStyle/>
        <a:p>
          <a:endParaRPr lang="zh-CN" altLang="en-US"/>
        </a:p>
      </dgm:t>
    </dgm:pt>
    <dgm:pt modelId="{2DF36141-664C-42B3-817E-292AA0F5AF8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effectLst/>
              <a:latin typeface="Arial" charset="0"/>
              <a:ea typeface="宋体" charset="-122"/>
            </a:rPr>
            <a:t>教育功能</a:t>
          </a:r>
          <a:endParaRPr kumimoji="0" lang="zh-CN" altLang="en-US" sz="2400" b="0" i="0" u="none" strike="noStrike" cap="none" normalizeH="0" baseline="0" dirty="0" smtClean="0">
            <a:ln/>
            <a:effectLst/>
            <a:latin typeface="Arial" charset="0"/>
            <a:ea typeface="宋体" charset="-122"/>
          </a:endParaRPr>
        </a:p>
      </dgm:t>
    </dgm:pt>
    <dgm:pt modelId="{E34152CA-BAA7-4C76-9419-5237ECAB5E3E}" type="parTrans" cxnId="{1DDAEBB8-4564-43F2-B1D5-A511AF4F4C28}">
      <dgm:prSet/>
      <dgm:spPr/>
      <dgm:t>
        <a:bodyPr/>
        <a:lstStyle/>
        <a:p>
          <a:endParaRPr lang="zh-CN" altLang="en-US"/>
        </a:p>
      </dgm:t>
    </dgm:pt>
    <dgm:pt modelId="{FBF85AE3-071F-41BF-BEA0-71510A145F92}" type="sibTrans" cxnId="{1DDAEBB8-4564-43F2-B1D5-A511AF4F4C28}">
      <dgm:prSet/>
      <dgm:spPr/>
      <dgm:t>
        <a:bodyPr/>
        <a:lstStyle/>
        <a:p>
          <a:endParaRPr lang="zh-CN" altLang="en-US"/>
        </a:p>
      </dgm:t>
    </dgm:pt>
    <dgm:pt modelId="{27190416-24D6-4A6F-BE50-6623E6481E0D}" type="pres">
      <dgm:prSet presAssocID="{3BC781FF-2A13-4AF3-B064-27DE0FC9CEEE}" presName="cycle" presStyleCnt="0">
        <dgm:presLayoutVars>
          <dgm:chMax val="1"/>
          <dgm:dir/>
          <dgm:animLvl val="ctr"/>
          <dgm:resizeHandles val="exact"/>
        </dgm:presLayoutVars>
      </dgm:prSet>
      <dgm:spPr/>
    </dgm:pt>
    <dgm:pt modelId="{8AE2C5D2-0D7B-4EDB-81EE-344AFED55DC9}" type="pres">
      <dgm:prSet presAssocID="{C603E950-F3AB-48DF-AD87-BB0030EEF226}" presName="centerShape" presStyleLbl="node0" presStyleIdx="0" presStyleCnt="1" custScaleY="94869"/>
      <dgm:spPr/>
      <dgm:t>
        <a:bodyPr/>
        <a:lstStyle/>
        <a:p>
          <a:endParaRPr lang="zh-CN" altLang="en-US"/>
        </a:p>
      </dgm:t>
    </dgm:pt>
    <dgm:pt modelId="{03685ED9-C6C0-438A-A4D0-FB561D826F77}" type="pres">
      <dgm:prSet presAssocID="{9C01DD0A-7293-4061-8D8D-94A03672B19C}" presName="Name9" presStyleLbl="parChTrans1D2" presStyleIdx="0" presStyleCnt="7"/>
      <dgm:spPr/>
      <dgm:t>
        <a:bodyPr/>
        <a:lstStyle/>
        <a:p>
          <a:endParaRPr lang="zh-CN" altLang="en-US"/>
        </a:p>
      </dgm:t>
    </dgm:pt>
    <dgm:pt modelId="{24319EB6-1DFE-469D-9D2B-E0A25BB986F3}" type="pres">
      <dgm:prSet presAssocID="{9C01DD0A-7293-4061-8D8D-94A03672B19C}" presName="connTx" presStyleLbl="parChTrans1D2" presStyleIdx="0" presStyleCnt="7"/>
      <dgm:spPr/>
      <dgm:t>
        <a:bodyPr/>
        <a:lstStyle/>
        <a:p>
          <a:endParaRPr lang="zh-CN" altLang="en-US"/>
        </a:p>
      </dgm:t>
    </dgm:pt>
    <dgm:pt modelId="{3FD64808-CAB6-4B14-BFED-E6B28E386868}" type="pres">
      <dgm:prSet presAssocID="{8D36077C-DF46-424F-AEE5-8630E2302196}" presName="node" presStyleLbl="node1" presStyleIdx="0" presStyleCnt="7" custScaleX="128253" custScaleY="96069">
        <dgm:presLayoutVars>
          <dgm:bulletEnabled val="1"/>
        </dgm:presLayoutVars>
      </dgm:prSet>
      <dgm:spPr/>
      <dgm:t>
        <a:bodyPr/>
        <a:lstStyle/>
        <a:p>
          <a:endParaRPr lang="zh-CN" altLang="en-US"/>
        </a:p>
      </dgm:t>
    </dgm:pt>
    <dgm:pt modelId="{606CD66B-4266-4B87-83B3-C41B3CF1E17F}" type="pres">
      <dgm:prSet presAssocID="{0387FE6A-658A-4B7E-9D39-62160312D9DD}" presName="Name9" presStyleLbl="parChTrans1D2" presStyleIdx="1" presStyleCnt="7"/>
      <dgm:spPr/>
      <dgm:t>
        <a:bodyPr/>
        <a:lstStyle/>
        <a:p>
          <a:endParaRPr lang="zh-CN" altLang="en-US"/>
        </a:p>
      </dgm:t>
    </dgm:pt>
    <dgm:pt modelId="{BCB658A4-9122-43C3-9929-48F7966FF573}" type="pres">
      <dgm:prSet presAssocID="{0387FE6A-658A-4B7E-9D39-62160312D9DD}" presName="connTx" presStyleLbl="parChTrans1D2" presStyleIdx="1" presStyleCnt="7"/>
      <dgm:spPr/>
      <dgm:t>
        <a:bodyPr/>
        <a:lstStyle/>
        <a:p>
          <a:endParaRPr lang="zh-CN" altLang="en-US"/>
        </a:p>
      </dgm:t>
    </dgm:pt>
    <dgm:pt modelId="{87E1AD32-5CEA-4D97-8938-3547351CD7DB}" type="pres">
      <dgm:prSet presAssocID="{483B268D-3F2C-42F7-BF3C-7696BB8FC581}" presName="node" presStyleLbl="node1" presStyleIdx="1" presStyleCnt="7" custScaleX="118648" custScaleY="122780">
        <dgm:presLayoutVars>
          <dgm:bulletEnabled val="1"/>
        </dgm:presLayoutVars>
      </dgm:prSet>
      <dgm:spPr/>
      <dgm:t>
        <a:bodyPr/>
        <a:lstStyle/>
        <a:p>
          <a:endParaRPr lang="zh-CN" altLang="en-US"/>
        </a:p>
      </dgm:t>
    </dgm:pt>
    <dgm:pt modelId="{4FD61697-541D-497C-B1F0-3668070DBFCC}" type="pres">
      <dgm:prSet presAssocID="{CC7E1443-F163-42E4-B827-847B7D393FDA}" presName="Name9" presStyleLbl="parChTrans1D2" presStyleIdx="2" presStyleCnt="7"/>
      <dgm:spPr/>
      <dgm:t>
        <a:bodyPr/>
        <a:lstStyle/>
        <a:p>
          <a:endParaRPr lang="zh-CN" altLang="en-US"/>
        </a:p>
      </dgm:t>
    </dgm:pt>
    <dgm:pt modelId="{883B6BC8-44C9-48DD-8156-1F2B11013283}" type="pres">
      <dgm:prSet presAssocID="{CC7E1443-F163-42E4-B827-847B7D393FDA}" presName="connTx" presStyleLbl="parChTrans1D2" presStyleIdx="2" presStyleCnt="7"/>
      <dgm:spPr/>
      <dgm:t>
        <a:bodyPr/>
        <a:lstStyle/>
        <a:p>
          <a:endParaRPr lang="zh-CN" altLang="en-US"/>
        </a:p>
      </dgm:t>
    </dgm:pt>
    <dgm:pt modelId="{16925A95-3CDC-466A-8130-C092352AB942}" type="pres">
      <dgm:prSet presAssocID="{9E557D66-DAEE-435C-800F-2F85866E3FB9}" presName="node" presStyleLbl="node1" presStyleIdx="2" presStyleCnt="7" custScaleX="154831" custScaleY="111832">
        <dgm:presLayoutVars>
          <dgm:bulletEnabled val="1"/>
        </dgm:presLayoutVars>
      </dgm:prSet>
      <dgm:spPr/>
      <dgm:t>
        <a:bodyPr/>
        <a:lstStyle/>
        <a:p>
          <a:endParaRPr lang="zh-CN" altLang="en-US"/>
        </a:p>
      </dgm:t>
    </dgm:pt>
    <dgm:pt modelId="{B73E098D-8326-4000-9A0A-F66F365B923D}" type="pres">
      <dgm:prSet presAssocID="{774521CD-50A9-47B5-8935-BA10E41F6443}" presName="Name9" presStyleLbl="parChTrans1D2" presStyleIdx="3" presStyleCnt="7"/>
      <dgm:spPr/>
      <dgm:t>
        <a:bodyPr/>
        <a:lstStyle/>
        <a:p>
          <a:endParaRPr lang="zh-CN" altLang="en-US"/>
        </a:p>
      </dgm:t>
    </dgm:pt>
    <dgm:pt modelId="{D2D6ED13-371B-4533-B2E2-A3129492F83D}" type="pres">
      <dgm:prSet presAssocID="{774521CD-50A9-47B5-8935-BA10E41F6443}" presName="connTx" presStyleLbl="parChTrans1D2" presStyleIdx="3" presStyleCnt="7"/>
      <dgm:spPr/>
      <dgm:t>
        <a:bodyPr/>
        <a:lstStyle/>
        <a:p>
          <a:endParaRPr lang="zh-CN" altLang="en-US"/>
        </a:p>
      </dgm:t>
    </dgm:pt>
    <dgm:pt modelId="{E63C1EA1-B332-4644-8814-C5E1BDFDAD0D}" type="pres">
      <dgm:prSet presAssocID="{133639A0-9D2C-4022-B90B-3488C7EFCFC8}" presName="node" presStyleLbl="node1" presStyleIdx="3" presStyleCnt="7" custScaleX="124590" custRadScaleRad="100594" custRadScaleInc="-2029">
        <dgm:presLayoutVars>
          <dgm:bulletEnabled val="1"/>
        </dgm:presLayoutVars>
      </dgm:prSet>
      <dgm:spPr/>
      <dgm:t>
        <a:bodyPr/>
        <a:lstStyle/>
        <a:p>
          <a:endParaRPr lang="zh-CN" altLang="en-US"/>
        </a:p>
      </dgm:t>
    </dgm:pt>
    <dgm:pt modelId="{517B1C7A-3846-45D4-95DE-AD05012A85D1}" type="pres">
      <dgm:prSet presAssocID="{F7A8EC48-EEAB-4386-B882-5F2879A7D9EB}" presName="Name9" presStyleLbl="parChTrans1D2" presStyleIdx="4" presStyleCnt="7"/>
      <dgm:spPr/>
      <dgm:t>
        <a:bodyPr/>
        <a:lstStyle/>
        <a:p>
          <a:endParaRPr lang="zh-CN" altLang="en-US"/>
        </a:p>
      </dgm:t>
    </dgm:pt>
    <dgm:pt modelId="{D71180AE-FFE3-429B-8C56-6D2189FAF84D}" type="pres">
      <dgm:prSet presAssocID="{F7A8EC48-EEAB-4386-B882-5F2879A7D9EB}" presName="connTx" presStyleLbl="parChTrans1D2" presStyleIdx="4" presStyleCnt="7"/>
      <dgm:spPr/>
      <dgm:t>
        <a:bodyPr/>
        <a:lstStyle/>
        <a:p>
          <a:endParaRPr lang="zh-CN" altLang="en-US"/>
        </a:p>
      </dgm:t>
    </dgm:pt>
    <dgm:pt modelId="{EAA2F756-9429-4142-8CD5-E4247D139371}" type="pres">
      <dgm:prSet presAssocID="{51DCB660-B73B-431C-989E-0F0B3D61DB8D}" presName="node" presStyleLbl="node1" presStyleIdx="4" presStyleCnt="7" custScaleX="132074">
        <dgm:presLayoutVars>
          <dgm:bulletEnabled val="1"/>
        </dgm:presLayoutVars>
      </dgm:prSet>
      <dgm:spPr/>
      <dgm:t>
        <a:bodyPr/>
        <a:lstStyle/>
        <a:p>
          <a:endParaRPr lang="zh-CN" altLang="en-US"/>
        </a:p>
      </dgm:t>
    </dgm:pt>
    <dgm:pt modelId="{FBC8339D-5654-48EC-89EE-EC9E43B8CDCF}" type="pres">
      <dgm:prSet presAssocID="{4574CDD4-43CE-49E5-A393-D0BD60B11A9D}" presName="Name9" presStyleLbl="parChTrans1D2" presStyleIdx="5" presStyleCnt="7"/>
      <dgm:spPr/>
      <dgm:t>
        <a:bodyPr/>
        <a:lstStyle/>
        <a:p>
          <a:endParaRPr lang="zh-CN" altLang="en-US"/>
        </a:p>
      </dgm:t>
    </dgm:pt>
    <dgm:pt modelId="{36396AC3-8D36-49A6-A92E-9DF15E3CF1D3}" type="pres">
      <dgm:prSet presAssocID="{4574CDD4-43CE-49E5-A393-D0BD60B11A9D}" presName="connTx" presStyleLbl="parChTrans1D2" presStyleIdx="5" presStyleCnt="7"/>
      <dgm:spPr/>
      <dgm:t>
        <a:bodyPr/>
        <a:lstStyle/>
        <a:p>
          <a:endParaRPr lang="zh-CN" altLang="en-US"/>
        </a:p>
      </dgm:t>
    </dgm:pt>
    <dgm:pt modelId="{F31086A8-65FF-4A94-A57E-B24F718F2EB1}" type="pres">
      <dgm:prSet presAssocID="{3EA50A38-7932-4194-8825-34E4A6099269}" presName="node" presStyleLbl="node1" presStyleIdx="5" presStyleCnt="7" custScaleX="157187" custScaleY="111832">
        <dgm:presLayoutVars>
          <dgm:bulletEnabled val="1"/>
        </dgm:presLayoutVars>
      </dgm:prSet>
      <dgm:spPr/>
      <dgm:t>
        <a:bodyPr/>
        <a:lstStyle/>
        <a:p>
          <a:endParaRPr lang="zh-CN" altLang="en-US"/>
        </a:p>
      </dgm:t>
    </dgm:pt>
    <dgm:pt modelId="{796E6684-420F-47A4-AF41-6AB3F7CB8888}" type="pres">
      <dgm:prSet presAssocID="{E34152CA-BAA7-4C76-9419-5237ECAB5E3E}" presName="Name9" presStyleLbl="parChTrans1D2" presStyleIdx="6" presStyleCnt="7"/>
      <dgm:spPr/>
      <dgm:t>
        <a:bodyPr/>
        <a:lstStyle/>
        <a:p>
          <a:endParaRPr lang="zh-CN" altLang="en-US"/>
        </a:p>
      </dgm:t>
    </dgm:pt>
    <dgm:pt modelId="{6DD43B7C-B4B3-43AD-B25C-BD1C90918594}" type="pres">
      <dgm:prSet presAssocID="{E34152CA-BAA7-4C76-9419-5237ECAB5E3E}" presName="connTx" presStyleLbl="parChTrans1D2" presStyleIdx="6" presStyleCnt="7"/>
      <dgm:spPr/>
      <dgm:t>
        <a:bodyPr/>
        <a:lstStyle/>
        <a:p>
          <a:endParaRPr lang="zh-CN" altLang="en-US"/>
        </a:p>
      </dgm:t>
    </dgm:pt>
    <dgm:pt modelId="{988E703B-2EBA-40AD-BDC3-E14EB9863D5A}" type="pres">
      <dgm:prSet presAssocID="{2DF36141-664C-42B3-817E-292AA0F5AF86}" presName="node" presStyleLbl="node1" presStyleIdx="6" presStyleCnt="7" custScaleX="154705" custScaleY="103071">
        <dgm:presLayoutVars>
          <dgm:bulletEnabled val="1"/>
        </dgm:presLayoutVars>
      </dgm:prSet>
      <dgm:spPr/>
      <dgm:t>
        <a:bodyPr/>
        <a:lstStyle/>
        <a:p>
          <a:endParaRPr lang="zh-CN" altLang="en-US"/>
        </a:p>
      </dgm:t>
    </dgm:pt>
  </dgm:ptLst>
  <dgm:cxnLst>
    <dgm:cxn modelId="{AA0CDA2B-B901-40D7-8C0C-0E618F819EDB}" srcId="{C603E950-F3AB-48DF-AD87-BB0030EEF226}" destId="{51DCB660-B73B-431C-989E-0F0B3D61DB8D}" srcOrd="4" destOrd="0" parTransId="{F7A8EC48-EEAB-4386-B882-5F2879A7D9EB}" sibTransId="{A5DD6DDB-476E-4F0D-B0A6-CF69A0027A69}"/>
    <dgm:cxn modelId="{89EFC532-271F-467D-8E2E-EB07A6938884}" srcId="{C603E950-F3AB-48DF-AD87-BB0030EEF226}" destId="{133639A0-9D2C-4022-B90B-3488C7EFCFC8}" srcOrd="3" destOrd="0" parTransId="{774521CD-50A9-47B5-8935-BA10E41F6443}" sibTransId="{9F8F59A2-3FE1-40C2-8233-93C3639AD253}"/>
    <dgm:cxn modelId="{0EFFE8A5-6AEA-43B9-936C-4DC70C184C6F}" type="presOf" srcId="{E34152CA-BAA7-4C76-9419-5237ECAB5E3E}" destId="{796E6684-420F-47A4-AF41-6AB3F7CB8888}" srcOrd="0" destOrd="0" presId="urn:microsoft.com/office/officeart/2005/8/layout/radial1"/>
    <dgm:cxn modelId="{F058DECD-63EB-4CFE-9701-3809D00D4C37}" type="presOf" srcId="{9C01DD0A-7293-4061-8D8D-94A03672B19C}" destId="{24319EB6-1DFE-469D-9D2B-E0A25BB986F3}" srcOrd="1" destOrd="0" presId="urn:microsoft.com/office/officeart/2005/8/layout/radial1"/>
    <dgm:cxn modelId="{DBD00E8E-5831-459D-81B2-CD8C567FE258}" srcId="{3BC781FF-2A13-4AF3-B064-27DE0FC9CEEE}" destId="{C603E950-F3AB-48DF-AD87-BB0030EEF226}" srcOrd="0" destOrd="0" parTransId="{BA3A11B8-6F26-4749-9A92-275B8151C6AB}" sibTransId="{CBD195CB-AC42-491A-91B0-44701D4CE61D}"/>
    <dgm:cxn modelId="{9DA478A4-606A-4702-A1BD-108EA64E15E4}" type="presOf" srcId="{8D36077C-DF46-424F-AEE5-8630E2302196}" destId="{3FD64808-CAB6-4B14-BFED-E6B28E386868}" srcOrd="0" destOrd="0" presId="urn:microsoft.com/office/officeart/2005/8/layout/radial1"/>
    <dgm:cxn modelId="{D98035F3-B087-4C3D-A7F2-6727C7B253A0}" type="presOf" srcId="{483B268D-3F2C-42F7-BF3C-7696BB8FC581}" destId="{87E1AD32-5CEA-4D97-8938-3547351CD7DB}" srcOrd="0" destOrd="0" presId="urn:microsoft.com/office/officeart/2005/8/layout/radial1"/>
    <dgm:cxn modelId="{E75B769C-4E2C-4ECA-BDB1-660657DD7E93}" type="presOf" srcId="{774521CD-50A9-47B5-8935-BA10E41F6443}" destId="{B73E098D-8326-4000-9A0A-F66F365B923D}" srcOrd="0" destOrd="0" presId="urn:microsoft.com/office/officeart/2005/8/layout/radial1"/>
    <dgm:cxn modelId="{BF8D807E-D3BF-4283-B2B8-9522788B225C}" type="presOf" srcId="{3BC781FF-2A13-4AF3-B064-27DE0FC9CEEE}" destId="{27190416-24D6-4A6F-BE50-6623E6481E0D}" srcOrd="0" destOrd="0" presId="urn:microsoft.com/office/officeart/2005/8/layout/radial1"/>
    <dgm:cxn modelId="{D13D6D46-9A7D-4926-9D10-C5E27CEF5B8A}" type="presOf" srcId="{4574CDD4-43CE-49E5-A393-D0BD60B11A9D}" destId="{FBC8339D-5654-48EC-89EE-EC9E43B8CDCF}" srcOrd="0" destOrd="0" presId="urn:microsoft.com/office/officeart/2005/8/layout/radial1"/>
    <dgm:cxn modelId="{E70A059E-2BF2-4F30-A4CC-F556064B48F5}" type="presOf" srcId="{3EA50A38-7932-4194-8825-34E4A6099269}" destId="{F31086A8-65FF-4A94-A57E-B24F718F2EB1}" srcOrd="0" destOrd="0" presId="urn:microsoft.com/office/officeart/2005/8/layout/radial1"/>
    <dgm:cxn modelId="{ABE94CCF-0AC7-4417-97D2-0FE652CE9A8C}" srcId="{C603E950-F3AB-48DF-AD87-BB0030EEF226}" destId="{8D36077C-DF46-424F-AEE5-8630E2302196}" srcOrd="0" destOrd="0" parTransId="{9C01DD0A-7293-4061-8D8D-94A03672B19C}" sibTransId="{B283D603-5989-4A5F-94A9-B9B2E9DB007F}"/>
    <dgm:cxn modelId="{4B453B75-7772-448E-A4BA-7C071B872496}" type="presOf" srcId="{0387FE6A-658A-4B7E-9D39-62160312D9DD}" destId="{606CD66B-4266-4B87-83B3-C41B3CF1E17F}" srcOrd="0" destOrd="0" presId="urn:microsoft.com/office/officeart/2005/8/layout/radial1"/>
    <dgm:cxn modelId="{80B34882-CE24-4926-A283-BD483CB57945}" type="presOf" srcId="{CC7E1443-F163-42E4-B827-847B7D393FDA}" destId="{883B6BC8-44C9-48DD-8156-1F2B11013283}" srcOrd="1" destOrd="0" presId="urn:microsoft.com/office/officeart/2005/8/layout/radial1"/>
    <dgm:cxn modelId="{D0B9060F-D6C1-47BE-9406-780F266618CB}" type="presOf" srcId="{F7A8EC48-EEAB-4386-B882-5F2879A7D9EB}" destId="{D71180AE-FFE3-429B-8C56-6D2189FAF84D}" srcOrd="1" destOrd="0" presId="urn:microsoft.com/office/officeart/2005/8/layout/radial1"/>
    <dgm:cxn modelId="{2E84F783-4BBA-4787-9F54-10916DE9AFCE}" type="presOf" srcId="{9C01DD0A-7293-4061-8D8D-94A03672B19C}" destId="{03685ED9-C6C0-438A-A4D0-FB561D826F77}" srcOrd="0" destOrd="0" presId="urn:microsoft.com/office/officeart/2005/8/layout/radial1"/>
    <dgm:cxn modelId="{F8859B6C-CC8F-408D-BDE7-0F66C349435F}" type="presOf" srcId="{9E557D66-DAEE-435C-800F-2F85866E3FB9}" destId="{16925A95-3CDC-466A-8130-C092352AB942}" srcOrd="0" destOrd="0" presId="urn:microsoft.com/office/officeart/2005/8/layout/radial1"/>
    <dgm:cxn modelId="{381917CF-87D5-444A-8C06-43099E770B00}" type="presOf" srcId="{4574CDD4-43CE-49E5-A393-D0BD60B11A9D}" destId="{36396AC3-8D36-49A6-A92E-9DF15E3CF1D3}" srcOrd="1" destOrd="0" presId="urn:microsoft.com/office/officeart/2005/8/layout/radial1"/>
    <dgm:cxn modelId="{CA380C04-6540-4A1D-AFE9-BD5A6234ACCA}" type="presOf" srcId="{0387FE6A-658A-4B7E-9D39-62160312D9DD}" destId="{BCB658A4-9122-43C3-9929-48F7966FF573}" srcOrd="1" destOrd="0" presId="urn:microsoft.com/office/officeart/2005/8/layout/radial1"/>
    <dgm:cxn modelId="{B852B0A8-15E6-4FA3-919C-DC8B1ED9DE20}" srcId="{C603E950-F3AB-48DF-AD87-BB0030EEF226}" destId="{3EA50A38-7932-4194-8825-34E4A6099269}" srcOrd="5" destOrd="0" parTransId="{4574CDD4-43CE-49E5-A393-D0BD60B11A9D}" sibTransId="{8ABBE542-4542-4954-BAAC-262515AB31E0}"/>
    <dgm:cxn modelId="{72F8F2FE-6F03-44BE-903B-B8DAEB68A9A4}" type="presOf" srcId="{2DF36141-664C-42B3-817E-292AA0F5AF86}" destId="{988E703B-2EBA-40AD-BDC3-E14EB9863D5A}" srcOrd="0" destOrd="0" presId="urn:microsoft.com/office/officeart/2005/8/layout/radial1"/>
    <dgm:cxn modelId="{A85C2BFF-E792-4C6C-AFA5-07C3906FE7C2}" type="presOf" srcId="{774521CD-50A9-47B5-8935-BA10E41F6443}" destId="{D2D6ED13-371B-4533-B2E2-A3129492F83D}" srcOrd="1" destOrd="0" presId="urn:microsoft.com/office/officeart/2005/8/layout/radial1"/>
    <dgm:cxn modelId="{9035DD4C-DCC4-4A21-BAE5-C8170DE55405}" type="presOf" srcId="{133639A0-9D2C-4022-B90B-3488C7EFCFC8}" destId="{E63C1EA1-B332-4644-8814-C5E1BDFDAD0D}" srcOrd="0" destOrd="0" presId="urn:microsoft.com/office/officeart/2005/8/layout/radial1"/>
    <dgm:cxn modelId="{1DDAEBB8-4564-43F2-B1D5-A511AF4F4C28}" srcId="{C603E950-F3AB-48DF-AD87-BB0030EEF226}" destId="{2DF36141-664C-42B3-817E-292AA0F5AF86}" srcOrd="6" destOrd="0" parTransId="{E34152CA-BAA7-4C76-9419-5237ECAB5E3E}" sibTransId="{FBF85AE3-071F-41BF-BEA0-71510A145F92}"/>
    <dgm:cxn modelId="{D70BF6C4-B1D6-4787-926E-11DD35625957}" type="presOf" srcId="{E34152CA-BAA7-4C76-9419-5237ECAB5E3E}" destId="{6DD43B7C-B4B3-43AD-B25C-BD1C90918594}" srcOrd="1" destOrd="0" presId="urn:microsoft.com/office/officeart/2005/8/layout/radial1"/>
    <dgm:cxn modelId="{3C61411B-A7D0-4278-8BDF-45B5272755BE}" type="presOf" srcId="{CC7E1443-F163-42E4-B827-847B7D393FDA}" destId="{4FD61697-541D-497C-B1F0-3668070DBFCC}" srcOrd="0" destOrd="0" presId="urn:microsoft.com/office/officeart/2005/8/layout/radial1"/>
    <dgm:cxn modelId="{CFCB3436-864D-4386-B5C8-7C74869C0E3C}" srcId="{C603E950-F3AB-48DF-AD87-BB0030EEF226}" destId="{9E557D66-DAEE-435C-800F-2F85866E3FB9}" srcOrd="2" destOrd="0" parTransId="{CC7E1443-F163-42E4-B827-847B7D393FDA}" sibTransId="{5F6E3A4D-4B60-41E4-A252-56C33BA9FA81}"/>
    <dgm:cxn modelId="{2BB53E2B-1151-4054-8E6E-E21B82BDFC8F}" type="presOf" srcId="{C603E950-F3AB-48DF-AD87-BB0030EEF226}" destId="{8AE2C5D2-0D7B-4EDB-81EE-344AFED55DC9}" srcOrd="0" destOrd="0" presId="urn:microsoft.com/office/officeart/2005/8/layout/radial1"/>
    <dgm:cxn modelId="{15AE702E-3D4B-41DB-981B-25351AF09BCA}" type="presOf" srcId="{F7A8EC48-EEAB-4386-B882-5F2879A7D9EB}" destId="{517B1C7A-3846-45D4-95DE-AD05012A85D1}" srcOrd="0" destOrd="0" presId="urn:microsoft.com/office/officeart/2005/8/layout/radial1"/>
    <dgm:cxn modelId="{312708F6-E9DC-40E2-805E-BD934A2A8EAE}" type="presOf" srcId="{51DCB660-B73B-431C-989E-0F0B3D61DB8D}" destId="{EAA2F756-9429-4142-8CD5-E4247D139371}" srcOrd="0" destOrd="0" presId="urn:microsoft.com/office/officeart/2005/8/layout/radial1"/>
    <dgm:cxn modelId="{65918D44-8E0C-4D7E-8405-34D74B5DC754}" srcId="{C603E950-F3AB-48DF-AD87-BB0030EEF226}" destId="{483B268D-3F2C-42F7-BF3C-7696BB8FC581}" srcOrd="1" destOrd="0" parTransId="{0387FE6A-658A-4B7E-9D39-62160312D9DD}" sibTransId="{1DD0A2E3-9F6F-48C1-8E5B-9C19FB4A4276}"/>
    <dgm:cxn modelId="{E1D63D90-4B6E-463D-BA82-F6104034FE9D}" type="presParOf" srcId="{27190416-24D6-4A6F-BE50-6623E6481E0D}" destId="{8AE2C5D2-0D7B-4EDB-81EE-344AFED55DC9}" srcOrd="0" destOrd="0" presId="urn:microsoft.com/office/officeart/2005/8/layout/radial1"/>
    <dgm:cxn modelId="{E81289C6-E424-464F-AFF8-E86336C4082D}" type="presParOf" srcId="{27190416-24D6-4A6F-BE50-6623E6481E0D}" destId="{03685ED9-C6C0-438A-A4D0-FB561D826F77}" srcOrd="1" destOrd="0" presId="urn:microsoft.com/office/officeart/2005/8/layout/radial1"/>
    <dgm:cxn modelId="{1DE7656A-D3B8-4648-830D-7FAA96B32FAF}" type="presParOf" srcId="{03685ED9-C6C0-438A-A4D0-FB561D826F77}" destId="{24319EB6-1DFE-469D-9D2B-E0A25BB986F3}" srcOrd="0" destOrd="0" presId="urn:microsoft.com/office/officeart/2005/8/layout/radial1"/>
    <dgm:cxn modelId="{C3488E4F-8989-4422-81F5-D514B63C22C9}" type="presParOf" srcId="{27190416-24D6-4A6F-BE50-6623E6481E0D}" destId="{3FD64808-CAB6-4B14-BFED-E6B28E386868}" srcOrd="2" destOrd="0" presId="urn:microsoft.com/office/officeart/2005/8/layout/radial1"/>
    <dgm:cxn modelId="{6D106987-80A0-46FB-B1A2-5578806C8797}" type="presParOf" srcId="{27190416-24D6-4A6F-BE50-6623E6481E0D}" destId="{606CD66B-4266-4B87-83B3-C41B3CF1E17F}" srcOrd="3" destOrd="0" presId="urn:microsoft.com/office/officeart/2005/8/layout/radial1"/>
    <dgm:cxn modelId="{EB201BAB-E7DD-46AB-B3C8-D3856E0BDED6}" type="presParOf" srcId="{606CD66B-4266-4B87-83B3-C41B3CF1E17F}" destId="{BCB658A4-9122-43C3-9929-48F7966FF573}" srcOrd="0" destOrd="0" presId="urn:microsoft.com/office/officeart/2005/8/layout/radial1"/>
    <dgm:cxn modelId="{E26F5A5B-1585-4AE2-BC5C-0941EB03A7B3}" type="presParOf" srcId="{27190416-24D6-4A6F-BE50-6623E6481E0D}" destId="{87E1AD32-5CEA-4D97-8938-3547351CD7DB}" srcOrd="4" destOrd="0" presId="urn:microsoft.com/office/officeart/2005/8/layout/radial1"/>
    <dgm:cxn modelId="{E3B26CA9-DF03-4BAD-8E78-FD88194759A7}" type="presParOf" srcId="{27190416-24D6-4A6F-BE50-6623E6481E0D}" destId="{4FD61697-541D-497C-B1F0-3668070DBFCC}" srcOrd="5" destOrd="0" presId="urn:microsoft.com/office/officeart/2005/8/layout/radial1"/>
    <dgm:cxn modelId="{BC280664-8CE4-4928-AB99-E5814284FC79}" type="presParOf" srcId="{4FD61697-541D-497C-B1F0-3668070DBFCC}" destId="{883B6BC8-44C9-48DD-8156-1F2B11013283}" srcOrd="0" destOrd="0" presId="urn:microsoft.com/office/officeart/2005/8/layout/radial1"/>
    <dgm:cxn modelId="{B4E883A3-B74B-4E51-974E-8959E0E63B9E}" type="presParOf" srcId="{27190416-24D6-4A6F-BE50-6623E6481E0D}" destId="{16925A95-3CDC-466A-8130-C092352AB942}" srcOrd="6" destOrd="0" presId="urn:microsoft.com/office/officeart/2005/8/layout/radial1"/>
    <dgm:cxn modelId="{B3C3E28E-20DC-4112-AD7C-1B91D3D18FAF}" type="presParOf" srcId="{27190416-24D6-4A6F-BE50-6623E6481E0D}" destId="{B73E098D-8326-4000-9A0A-F66F365B923D}" srcOrd="7" destOrd="0" presId="urn:microsoft.com/office/officeart/2005/8/layout/radial1"/>
    <dgm:cxn modelId="{3112EBD6-CD3F-4A0B-ACB1-C860CE24353B}" type="presParOf" srcId="{B73E098D-8326-4000-9A0A-F66F365B923D}" destId="{D2D6ED13-371B-4533-B2E2-A3129492F83D}" srcOrd="0" destOrd="0" presId="urn:microsoft.com/office/officeart/2005/8/layout/radial1"/>
    <dgm:cxn modelId="{7D089EE1-CCEE-4F35-800D-837097E260DE}" type="presParOf" srcId="{27190416-24D6-4A6F-BE50-6623E6481E0D}" destId="{E63C1EA1-B332-4644-8814-C5E1BDFDAD0D}" srcOrd="8" destOrd="0" presId="urn:microsoft.com/office/officeart/2005/8/layout/radial1"/>
    <dgm:cxn modelId="{26B1D08C-5B33-4157-8BF0-29D6CE2F41FB}" type="presParOf" srcId="{27190416-24D6-4A6F-BE50-6623E6481E0D}" destId="{517B1C7A-3846-45D4-95DE-AD05012A85D1}" srcOrd="9" destOrd="0" presId="urn:microsoft.com/office/officeart/2005/8/layout/radial1"/>
    <dgm:cxn modelId="{B0F4A7D8-9014-4BED-A1C7-D6169CEEC942}" type="presParOf" srcId="{517B1C7A-3846-45D4-95DE-AD05012A85D1}" destId="{D71180AE-FFE3-429B-8C56-6D2189FAF84D}" srcOrd="0" destOrd="0" presId="urn:microsoft.com/office/officeart/2005/8/layout/radial1"/>
    <dgm:cxn modelId="{FBF412DB-9E33-43B2-AD3B-6372E431FE94}" type="presParOf" srcId="{27190416-24D6-4A6F-BE50-6623E6481E0D}" destId="{EAA2F756-9429-4142-8CD5-E4247D139371}" srcOrd="10" destOrd="0" presId="urn:microsoft.com/office/officeart/2005/8/layout/radial1"/>
    <dgm:cxn modelId="{F0EDC21E-5A82-416C-A818-2BD03616DF2F}" type="presParOf" srcId="{27190416-24D6-4A6F-BE50-6623E6481E0D}" destId="{FBC8339D-5654-48EC-89EE-EC9E43B8CDCF}" srcOrd="11" destOrd="0" presId="urn:microsoft.com/office/officeart/2005/8/layout/radial1"/>
    <dgm:cxn modelId="{44CBB964-134B-4A94-9738-B78CEE405ABD}" type="presParOf" srcId="{FBC8339D-5654-48EC-89EE-EC9E43B8CDCF}" destId="{36396AC3-8D36-49A6-A92E-9DF15E3CF1D3}" srcOrd="0" destOrd="0" presId="urn:microsoft.com/office/officeart/2005/8/layout/radial1"/>
    <dgm:cxn modelId="{79F2E08B-72FA-4897-BAD9-3F6FD00FB151}" type="presParOf" srcId="{27190416-24D6-4A6F-BE50-6623E6481E0D}" destId="{F31086A8-65FF-4A94-A57E-B24F718F2EB1}" srcOrd="12" destOrd="0" presId="urn:microsoft.com/office/officeart/2005/8/layout/radial1"/>
    <dgm:cxn modelId="{F7F1C8D9-F275-4F0F-ABC3-F006293C5A10}" type="presParOf" srcId="{27190416-24D6-4A6F-BE50-6623E6481E0D}" destId="{796E6684-420F-47A4-AF41-6AB3F7CB8888}" srcOrd="13" destOrd="0" presId="urn:microsoft.com/office/officeart/2005/8/layout/radial1"/>
    <dgm:cxn modelId="{E1A30AB9-0756-4953-BF0C-0142D458D46A}" type="presParOf" srcId="{796E6684-420F-47A4-AF41-6AB3F7CB8888}" destId="{6DD43B7C-B4B3-43AD-B25C-BD1C90918594}" srcOrd="0" destOrd="0" presId="urn:microsoft.com/office/officeart/2005/8/layout/radial1"/>
    <dgm:cxn modelId="{9E025BB4-99CB-473B-824B-3861E7731C6B}" type="presParOf" srcId="{27190416-24D6-4A6F-BE50-6623E6481E0D}" destId="{988E703B-2EBA-40AD-BDC3-E14EB9863D5A}"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B81E9F-0B88-40F1-BEAF-F91FA1D70819}">
      <dsp:nvSpPr>
        <dsp:cNvPr id="0" name=""/>
        <dsp:cNvSpPr/>
      </dsp:nvSpPr>
      <dsp:spPr>
        <a:xfrm>
          <a:off x="621068" y="0"/>
          <a:ext cx="7038782" cy="3472160"/>
        </a:xfrm>
        <a:prstGeom prst="rightArrow">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C12C2C0-B888-4DE7-9F80-8432263E7878}">
      <dsp:nvSpPr>
        <dsp:cNvPr id="0" name=""/>
        <dsp:cNvSpPr/>
      </dsp:nvSpPr>
      <dsp:spPr>
        <a:xfrm>
          <a:off x="1790" y="1041648"/>
          <a:ext cx="1118533" cy="1388864"/>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kern="1200" dirty="0" smtClean="0"/>
            <a:t>新婚期</a:t>
          </a:r>
          <a:endParaRPr lang="zh-CN" altLang="en-US" sz="2200" kern="1200" dirty="0"/>
        </a:p>
      </dsp:txBody>
      <dsp:txXfrm>
        <a:off x="56392" y="1096250"/>
        <a:ext cx="1009329" cy="1279660"/>
      </dsp:txXfrm>
    </dsp:sp>
    <dsp:sp modelId="{BA7C920C-7E9D-45C8-9DC3-9BF75EA10771}">
      <dsp:nvSpPr>
        <dsp:cNvPr id="0" name=""/>
        <dsp:cNvSpPr/>
      </dsp:nvSpPr>
      <dsp:spPr>
        <a:xfrm>
          <a:off x="1194924" y="1041648"/>
          <a:ext cx="1118533" cy="1388864"/>
        </a:xfrm>
        <a:prstGeom prst="roundRect">
          <a:avLst/>
        </a:prstGeom>
        <a:gradFill rotWithShape="0">
          <a:gsLst>
            <a:gs pos="0">
              <a:schemeClr val="accent5">
                <a:hueOff val="994987"/>
                <a:satOff val="-5099"/>
                <a:lumOff val="-6536"/>
                <a:alphaOff val="0"/>
                <a:shade val="51000"/>
                <a:satMod val="130000"/>
              </a:schemeClr>
            </a:gs>
            <a:gs pos="80000">
              <a:schemeClr val="accent5">
                <a:hueOff val="994987"/>
                <a:satOff val="-5099"/>
                <a:lumOff val="-6536"/>
                <a:alphaOff val="0"/>
                <a:shade val="93000"/>
                <a:satMod val="130000"/>
              </a:schemeClr>
            </a:gs>
            <a:gs pos="100000">
              <a:schemeClr val="accent5">
                <a:hueOff val="994987"/>
                <a:satOff val="-5099"/>
                <a:lumOff val="-653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kern="1200" dirty="0" smtClean="0"/>
            <a:t>有婴儿期</a:t>
          </a:r>
          <a:endParaRPr lang="zh-CN" altLang="en-US" sz="2200" kern="1200" dirty="0"/>
        </a:p>
      </dsp:txBody>
      <dsp:txXfrm>
        <a:off x="1249526" y="1096250"/>
        <a:ext cx="1009329" cy="1279660"/>
      </dsp:txXfrm>
    </dsp:sp>
    <dsp:sp modelId="{CA88397C-E734-465C-8B79-3DC5DBB6A6C4}">
      <dsp:nvSpPr>
        <dsp:cNvPr id="0" name=""/>
        <dsp:cNvSpPr/>
      </dsp:nvSpPr>
      <dsp:spPr>
        <a:xfrm>
          <a:off x="2388059" y="1041648"/>
          <a:ext cx="1118533" cy="1388864"/>
        </a:xfrm>
        <a:prstGeom prst="roundRect">
          <a:avLst/>
        </a:prstGeom>
        <a:gradFill rotWithShape="0">
          <a:gsLst>
            <a:gs pos="0">
              <a:schemeClr val="accent5">
                <a:hueOff val="1989974"/>
                <a:satOff val="-10197"/>
                <a:lumOff val="-13072"/>
                <a:alphaOff val="0"/>
                <a:shade val="51000"/>
                <a:satMod val="130000"/>
              </a:schemeClr>
            </a:gs>
            <a:gs pos="80000">
              <a:schemeClr val="accent5">
                <a:hueOff val="1989974"/>
                <a:satOff val="-10197"/>
                <a:lumOff val="-13072"/>
                <a:alphaOff val="0"/>
                <a:shade val="93000"/>
                <a:satMod val="130000"/>
              </a:schemeClr>
            </a:gs>
            <a:gs pos="100000">
              <a:schemeClr val="accent5">
                <a:hueOff val="1989974"/>
                <a:satOff val="-10197"/>
                <a:lumOff val="-1307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kern="1200" dirty="0" smtClean="0"/>
            <a:t>有学龄前儿童期</a:t>
          </a:r>
          <a:endParaRPr lang="zh-CN" altLang="en-US" sz="2200" kern="1200" dirty="0"/>
        </a:p>
      </dsp:txBody>
      <dsp:txXfrm>
        <a:off x="2442661" y="1096250"/>
        <a:ext cx="1009329" cy="1279660"/>
      </dsp:txXfrm>
    </dsp:sp>
    <dsp:sp modelId="{9B9308FF-9951-408C-AF79-741D09E7157A}">
      <dsp:nvSpPr>
        <dsp:cNvPr id="0" name=""/>
        <dsp:cNvSpPr/>
      </dsp:nvSpPr>
      <dsp:spPr>
        <a:xfrm>
          <a:off x="3581193" y="1041648"/>
          <a:ext cx="1118533" cy="1388864"/>
        </a:xfrm>
        <a:prstGeom prst="roundRect">
          <a:avLst/>
        </a:prstGeom>
        <a:gradFill rotWithShape="0">
          <a:gsLst>
            <a:gs pos="0">
              <a:schemeClr val="accent5">
                <a:hueOff val="2984962"/>
                <a:satOff val="-15296"/>
                <a:lumOff val="-19608"/>
                <a:alphaOff val="0"/>
                <a:shade val="51000"/>
                <a:satMod val="130000"/>
              </a:schemeClr>
            </a:gs>
            <a:gs pos="80000">
              <a:schemeClr val="accent5">
                <a:hueOff val="2984962"/>
                <a:satOff val="-15296"/>
                <a:lumOff val="-19608"/>
                <a:alphaOff val="0"/>
                <a:shade val="93000"/>
                <a:satMod val="130000"/>
              </a:schemeClr>
            </a:gs>
            <a:gs pos="100000">
              <a:schemeClr val="accent5">
                <a:hueOff val="2984962"/>
                <a:satOff val="-15296"/>
                <a:lumOff val="-1960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kern="1200" dirty="0" smtClean="0"/>
            <a:t>有学龄儿童期</a:t>
          </a:r>
          <a:endParaRPr lang="zh-CN" altLang="en-US" sz="2200" kern="1200" dirty="0"/>
        </a:p>
      </dsp:txBody>
      <dsp:txXfrm>
        <a:off x="3635795" y="1096250"/>
        <a:ext cx="1009329" cy="1279660"/>
      </dsp:txXfrm>
    </dsp:sp>
    <dsp:sp modelId="{36A5E1A3-2DC7-47BF-AADC-D2E88A39F523}">
      <dsp:nvSpPr>
        <dsp:cNvPr id="0" name=""/>
        <dsp:cNvSpPr/>
      </dsp:nvSpPr>
      <dsp:spPr>
        <a:xfrm>
          <a:off x="4774327" y="1041648"/>
          <a:ext cx="1118533" cy="1388864"/>
        </a:xfrm>
        <a:prstGeom prst="roundRect">
          <a:avLst/>
        </a:prstGeom>
        <a:gradFill rotWithShape="0">
          <a:gsLst>
            <a:gs pos="0">
              <a:schemeClr val="accent5">
                <a:hueOff val="3979949"/>
                <a:satOff val="-20395"/>
                <a:lumOff val="-26144"/>
                <a:alphaOff val="0"/>
                <a:shade val="51000"/>
                <a:satMod val="130000"/>
              </a:schemeClr>
            </a:gs>
            <a:gs pos="80000">
              <a:schemeClr val="accent5">
                <a:hueOff val="3979949"/>
                <a:satOff val="-20395"/>
                <a:lumOff val="-26144"/>
                <a:alphaOff val="0"/>
                <a:shade val="93000"/>
                <a:satMod val="130000"/>
              </a:schemeClr>
            </a:gs>
            <a:gs pos="100000">
              <a:schemeClr val="accent5">
                <a:hueOff val="3979949"/>
                <a:satOff val="-20395"/>
                <a:lumOff val="-2614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kern="1200" dirty="0" smtClean="0"/>
            <a:t>有青少年期</a:t>
          </a:r>
          <a:endParaRPr lang="zh-CN" altLang="en-US" sz="2200" kern="1200" dirty="0"/>
        </a:p>
      </dsp:txBody>
      <dsp:txXfrm>
        <a:off x="4828929" y="1096250"/>
        <a:ext cx="1009329" cy="1279660"/>
      </dsp:txXfrm>
    </dsp:sp>
    <dsp:sp modelId="{E19F6E3E-F7EA-4685-AF69-5C8FAC06D6AB}">
      <dsp:nvSpPr>
        <dsp:cNvPr id="0" name=""/>
        <dsp:cNvSpPr/>
      </dsp:nvSpPr>
      <dsp:spPr>
        <a:xfrm>
          <a:off x="5967462" y="1041648"/>
          <a:ext cx="1118533" cy="1388864"/>
        </a:xfrm>
        <a:prstGeom prst="roundRect">
          <a:avLst/>
        </a:prstGeom>
        <a:gradFill rotWithShape="0">
          <a:gsLst>
            <a:gs pos="0">
              <a:schemeClr val="accent5">
                <a:hueOff val="4974936"/>
                <a:satOff val="-25493"/>
                <a:lumOff val="-32680"/>
                <a:alphaOff val="0"/>
                <a:shade val="51000"/>
                <a:satMod val="130000"/>
              </a:schemeClr>
            </a:gs>
            <a:gs pos="80000">
              <a:schemeClr val="accent5">
                <a:hueOff val="4974936"/>
                <a:satOff val="-25493"/>
                <a:lumOff val="-32680"/>
                <a:alphaOff val="0"/>
                <a:shade val="93000"/>
                <a:satMod val="130000"/>
              </a:schemeClr>
            </a:gs>
            <a:gs pos="100000">
              <a:schemeClr val="accent5">
                <a:hueOff val="4974936"/>
                <a:satOff val="-25493"/>
                <a:lumOff val="-3268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kern="1200" dirty="0" smtClean="0"/>
            <a:t>有孩子离家创业期</a:t>
          </a:r>
          <a:endParaRPr lang="zh-CN" altLang="en-US" sz="2200" kern="1200" dirty="0"/>
        </a:p>
      </dsp:txBody>
      <dsp:txXfrm>
        <a:off x="6022064" y="1096250"/>
        <a:ext cx="1009329" cy="1279660"/>
      </dsp:txXfrm>
    </dsp:sp>
    <dsp:sp modelId="{9479A82A-2AF8-44E8-ADD7-0E8BBFB45811}">
      <dsp:nvSpPr>
        <dsp:cNvPr id="0" name=""/>
        <dsp:cNvSpPr/>
      </dsp:nvSpPr>
      <dsp:spPr>
        <a:xfrm>
          <a:off x="7160596" y="1041648"/>
          <a:ext cx="1118533" cy="1388864"/>
        </a:xfrm>
        <a:prstGeom prst="roundRect">
          <a:avLst/>
        </a:prstGeom>
        <a:gradFill rotWithShape="0">
          <a:gsLst>
            <a:gs pos="0">
              <a:schemeClr val="accent5">
                <a:hueOff val="5969923"/>
                <a:satOff val="-30592"/>
                <a:lumOff val="-39216"/>
                <a:alphaOff val="0"/>
                <a:shade val="51000"/>
                <a:satMod val="130000"/>
              </a:schemeClr>
            </a:gs>
            <a:gs pos="80000">
              <a:schemeClr val="accent5">
                <a:hueOff val="5969923"/>
                <a:satOff val="-30592"/>
                <a:lumOff val="-39216"/>
                <a:alphaOff val="0"/>
                <a:shade val="93000"/>
                <a:satMod val="130000"/>
              </a:schemeClr>
            </a:gs>
            <a:gs pos="100000">
              <a:schemeClr val="accent5">
                <a:hueOff val="5969923"/>
                <a:satOff val="-30592"/>
                <a:lumOff val="-392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kern="1200" dirty="0" smtClean="0"/>
            <a:t>空巢期</a:t>
          </a:r>
          <a:endParaRPr lang="zh-CN" altLang="en-US" sz="2200" kern="1200" dirty="0"/>
        </a:p>
      </dsp:txBody>
      <dsp:txXfrm>
        <a:off x="7215198" y="1096250"/>
        <a:ext cx="1009329" cy="12796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E2C5D2-0D7B-4EDB-81EE-344AFED55DC9}">
      <dsp:nvSpPr>
        <dsp:cNvPr id="0" name=""/>
        <dsp:cNvSpPr/>
      </dsp:nvSpPr>
      <dsp:spPr>
        <a:xfrm>
          <a:off x="3490596" y="1789135"/>
          <a:ext cx="1168709" cy="110874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3000" b="0" i="0" u="none" strike="noStrike" kern="1200" cap="none" normalizeH="0" baseline="0" smtClean="0">
              <a:ln/>
              <a:effectLst/>
              <a:latin typeface="Arial" charset="0"/>
              <a:ea typeface="宋体" charset="-122"/>
            </a:rPr>
            <a:t>功能</a:t>
          </a:r>
          <a:endParaRPr kumimoji="0" lang="zh-CN" altLang="en-US" sz="3000" b="0" i="0" u="none" strike="noStrike" kern="1200" cap="none" normalizeH="0" baseline="0" dirty="0" smtClean="0">
            <a:ln/>
            <a:effectLst/>
            <a:latin typeface="Arial" charset="0"/>
            <a:ea typeface="宋体" charset="-122"/>
          </a:endParaRPr>
        </a:p>
      </dsp:txBody>
      <dsp:txXfrm>
        <a:off x="3661749" y="1951507"/>
        <a:ext cx="826403" cy="783999"/>
      </dsp:txXfrm>
    </dsp:sp>
    <dsp:sp modelId="{03685ED9-C6C0-438A-A4D0-FB561D826F77}">
      <dsp:nvSpPr>
        <dsp:cNvPr id="0" name=""/>
        <dsp:cNvSpPr/>
      </dsp:nvSpPr>
      <dsp:spPr>
        <a:xfrm rot="16200000">
          <a:off x="3756186" y="1457443"/>
          <a:ext cx="637528" cy="25855"/>
        </a:xfrm>
        <a:custGeom>
          <a:avLst/>
          <a:gdLst/>
          <a:ahLst/>
          <a:cxnLst/>
          <a:rect l="0" t="0" r="0" b="0"/>
          <a:pathLst>
            <a:path>
              <a:moveTo>
                <a:pt x="0" y="12927"/>
              </a:moveTo>
              <a:lnTo>
                <a:pt x="637528" y="129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059012" y="1454433"/>
        <a:ext cx="31876" cy="31876"/>
      </dsp:txXfrm>
    </dsp:sp>
    <dsp:sp modelId="{3FD64808-CAB6-4B14-BFED-E6B28E386868}">
      <dsp:nvSpPr>
        <dsp:cNvPr id="0" name=""/>
        <dsp:cNvSpPr/>
      </dsp:nvSpPr>
      <dsp:spPr>
        <a:xfrm>
          <a:off x="3325498" y="28839"/>
          <a:ext cx="1498905" cy="112276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kern="1200" cap="none" normalizeH="0" baseline="0" smtClean="0">
              <a:ln/>
              <a:effectLst/>
              <a:latin typeface="Arial" charset="0"/>
              <a:ea typeface="宋体" charset="-122"/>
            </a:rPr>
            <a:t>感情交流功能</a:t>
          </a:r>
          <a:endParaRPr kumimoji="0" lang="zh-CN" altLang="en-US" sz="2400" b="0" i="0" u="none" strike="noStrike" kern="1200" cap="none" normalizeH="0" baseline="0" dirty="0" smtClean="0">
            <a:ln/>
            <a:effectLst/>
            <a:latin typeface="Arial" charset="0"/>
            <a:ea typeface="宋体" charset="-122"/>
          </a:endParaRPr>
        </a:p>
      </dsp:txBody>
      <dsp:txXfrm>
        <a:off x="3545008" y="193264"/>
        <a:ext cx="1059885" cy="793917"/>
      </dsp:txXfrm>
    </dsp:sp>
    <dsp:sp modelId="{606CD66B-4266-4B87-83B3-C41B3CF1E17F}">
      <dsp:nvSpPr>
        <dsp:cNvPr id="0" name=""/>
        <dsp:cNvSpPr/>
      </dsp:nvSpPr>
      <dsp:spPr>
        <a:xfrm rot="19285714">
          <a:off x="4470038" y="1824618"/>
          <a:ext cx="478734" cy="25855"/>
        </a:xfrm>
        <a:custGeom>
          <a:avLst/>
          <a:gdLst/>
          <a:ahLst/>
          <a:cxnLst/>
          <a:rect l="0" t="0" r="0" b="0"/>
          <a:pathLst>
            <a:path>
              <a:moveTo>
                <a:pt x="0" y="12927"/>
              </a:moveTo>
              <a:lnTo>
                <a:pt x="478734" y="129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697437" y="1825578"/>
        <a:ext cx="23936" cy="23936"/>
      </dsp:txXfrm>
    </dsp:sp>
    <dsp:sp modelId="{87E1AD32-5CEA-4D97-8938-3547351CD7DB}">
      <dsp:nvSpPr>
        <dsp:cNvPr id="0" name=""/>
        <dsp:cNvSpPr/>
      </dsp:nvSpPr>
      <dsp:spPr>
        <a:xfrm>
          <a:off x="4752398" y="532881"/>
          <a:ext cx="1386650" cy="143494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kern="1200" cap="none" normalizeH="0" baseline="0" smtClean="0">
              <a:ln/>
              <a:effectLst/>
              <a:latin typeface="Arial" charset="0"/>
              <a:ea typeface="宋体" charset="-122"/>
            </a:rPr>
            <a:t>休息与娱乐功能</a:t>
          </a:r>
          <a:endParaRPr kumimoji="0" lang="zh-CN" altLang="en-US" sz="2400" b="0" i="0" u="none" strike="noStrike" kern="1200" cap="none" normalizeH="0" baseline="0" dirty="0" smtClean="0">
            <a:ln/>
            <a:effectLst/>
            <a:latin typeface="Arial" charset="0"/>
            <a:ea typeface="宋体" charset="-122"/>
          </a:endParaRPr>
        </a:p>
      </dsp:txBody>
      <dsp:txXfrm>
        <a:off x="4955468" y="743023"/>
        <a:ext cx="980510" cy="1014657"/>
      </dsp:txXfrm>
    </dsp:sp>
    <dsp:sp modelId="{4FD61697-541D-497C-B1F0-3668070DBFCC}">
      <dsp:nvSpPr>
        <dsp:cNvPr id="0" name=""/>
        <dsp:cNvSpPr/>
      </dsp:nvSpPr>
      <dsp:spPr>
        <a:xfrm rot="771429">
          <a:off x="4639513" y="2492033"/>
          <a:ext cx="285630" cy="25855"/>
        </a:xfrm>
        <a:custGeom>
          <a:avLst/>
          <a:gdLst/>
          <a:ahLst/>
          <a:cxnLst/>
          <a:rect l="0" t="0" r="0" b="0"/>
          <a:pathLst>
            <a:path>
              <a:moveTo>
                <a:pt x="0" y="12927"/>
              </a:moveTo>
              <a:lnTo>
                <a:pt x="285630" y="129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775188" y="2497821"/>
        <a:ext cx="14281" cy="14281"/>
      </dsp:txXfrm>
    </dsp:sp>
    <dsp:sp modelId="{16925A95-3CDC-466A-8130-C092352AB942}">
      <dsp:nvSpPr>
        <dsp:cNvPr id="0" name=""/>
        <dsp:cNvSpPr/>
      </dsp:nvSpPr>
      <dsp:spPr>
        <a:xfrm>
          <a:off x="4879514" y="2080154"/>
          <a:ext cx="1809524" cy="130699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kern="1200" cap="none" normalizeH="0" baseline="0" smtClean="0">
              <a:ln/>
              <a:effectLst/>
              <a:latin typeface="Arial" charset="0"/>
              <a:ea typeface="宋体" charset="-122"/>
            </a:rPr>
            <a:t>经济功能</a:t>
          </a:r>
          <a:endParaRPr kumimoji="0" lang="zh-CN" altLang="en-US" sz="2400" b="0" i="0" u="none" strike="noStrike" kern="1200" cap="none" normalizeH="0" baseline="0" dirty="0" smtClean="0">
            <a:ln/>
            <a:effectLst/>
            <a:latin typeface="Arial" charset="0"/>
            <a:ea typeface="宋体" charset="-122"/>
          </a:endParaRPr>
        </a:p>
      </dsp:txBody>
      <dsp:txXfrm>
        <a:off x="5144513" y="2271558"/>
        <a:ext cx="1279526" cy="924183"/>
      </dsp:txXfrm>
    </dsp:sp>
    <dsp:sp modelId="{B73E098D-8326-4000-9A0A-F66F365B923D}">
      <dsp:nvSpPr>
        <dsp:cNvPr id="0" name=""/>
        <dsp:cNvSpPr/>
      </dsp:nvSpPr>
      <dsp:spPr>
        <a:xfrm rot="3825838">
          <a:off x="4155621" y="3100983"/>
          <a:ext cx="598036" cy="25855"/>
        </a:xfrm>
        <a:custGeom>
          <a:avLst/>
          <a:gdLst/>
          <a:ahLst/>
          <a:cxnLst/>
          <a:rect l="0" t="0" r="0" b="0"/>
          <a:pathLst>
            <a:path>
              <a:moveTo>
                <a:pt x="0" y="12927"/>
              </a:moveTo>
              <a:lnTo>
                <a:pt x="598036" y="129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439688" y="3098961"/>
        <a:ext cx="29901" cy="29901"/>
      </dsp:txXfrm>
    </dsp:sp>
    <dsp:sp modelId="{E63C1EA1-B332-4644-8814-C5E1BDFDAD0D}">
      <dsp:nvSpPr>
        <dsp:cNvPr id="0" name=""/>
        <dsp:cNvSpPr/>
      </dsp:nvSpPr>
      <dsp:spPr>
        <a:xfrm>
          <a:off x="4126581" y="3341156"/>
          <a:ext cx="1456095" cy="116870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kern="1200" cap="none" normalizeH="0" baseline="0" smtClean="0">
              <a:ln/>
              <a:effectLst/>
              <a:latin typeface="Arial" charset="0"/>
              <a:ea typeface="宋体" charset="-122"/>
            </a:rPr>
            <a:t>性功能</a:t>
          </a:r>
          <a:endParaRPr kumimoji="0" lang="zh-CN" altLang="en-US" sz="2400" b="0" i="0" u="none" strike="noStrike" kern="1200" cap="none" normalizeH="0" baseline="0" dirty="0" smtClean="0">
            <a:ln/>
            <a:effectLst/>
            <a:latin typeface="Arial" charset="0"/>
            <a:ea typeface="宋体" charset="-122"/>
          </a:endParaRPr>
        </a:p>
      </dsp:txBody>
      <dsp:txXfrm>
        <a:off x="4339821" y="3512309"/>
        <a:ext cx="1029615" cy="826403"/>
      </dsp:txXfrm>
    </dsp:sp>
    <dsp:sp modelId="{517B1C7A-3846-45D4-95DE-AD05012A85D1}">
      <dsp:nvSpPr>
        <dsp:cNvPr id="0" name=""/>
        <dsp:cNvSpPr/>
      </dsp:nvSpPr>
      <dsp:spPr>
        <a:xfrm rot="6942857">
          <a:off x="3413228" y="3098027"/>
          <a:ext cx="584278" cy="25855"/>
        </a:xfrm>
        <a:custGeom>
          <a:avLst/>
          <a:gdLst/>
          <a:ahLst/>
          <a:cxnLst/>
          <a:rect l="0" t="0" r="0" b="0"/>
          <a:pathLst>
            <a:path>
              <a:moveTo>
                <a:pt x="0" y="12927"/>
              </a:moveTo>
              <a:lnTo>
                <a:pt x="584278" y="129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0800000">
        <a:off x="3690760" y="3096348"/>
        <a:ext cx="29213" cy="29213"/>
      </dsp:txXfrm>
    </dsp:sp>
    <dsp:sp modelId="{EAA2F756-9429-4142-8CD5-E4247D139371}">
      <dsp:nvSpPr>
        <dsp:cNvPr id="0" name=""/>
        <dsp:cNvSpPr/>
      </dsp:nvSpPr>
      <dsp:spPr>
        <a:xfrm>
          <a:off x="2542448" y="3338807"/>
          <a:ext cx="1543561" cy="116870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kern="1200" cap="none" normalizeH="0" baseline="0" smtClean="0">
              <a:ln/>
              <a:effectLst/>
              <a:latin typeface="Arial" charset="0"/>
              <a:ea typeface="宋体" charset="-122"/>
            </a:rPr>
            <a:t>生育功能</a:t>
          </a:r>
          <a:endParaRPr kumimoji="0" lang="zh-CN" altLang="en-US" sz="2400" b="0" i="0" u="none" strike="noStrike" kern="1200" cap="none" normalizeH="0" baseline="0" dirty="0" smtClean="0">
            <a:ln/>
            <a:effectLst/>
            <a:latin typeface="Arial" charset="0"/>
            <a:ea typeface="宋体" charset="-122"/>
          </a:endParaRPr>
        </a:p>
      </dsp:txBody>
      <dsp:txXfrm>
        <a:off x="2768497" y="3509960"/>
        <a:ext cx="1091463" cy="826403"/>
      </dsp:txXfrm>
    </dsp:sp>
    <dsp:sp modelId="{FBC8339D-5654-48EC-89EE-EC9E43B8CDCF}">
      <dsp:nvSpPr>
        <dsp:cNvPr id="0" name=""/>
        <dsp:cNvSpPr/>
      </dsp:nvSpPr>
      <dsp:spPr>
        <a:xfrm rot="10028571">
          <a:off x="3236821" y="2490674"/>
          <a:ext cx="273413" cy="25855"/>
        </a:xfrm>
        <a:custGeom>
          <a:avLst/>
          <a:gdLst/>
          <a:ahLst/>
          <a:cxnLst/>
          <a:rect l="0" t="0" r="0" b="0"/>
          <a:pathLst>
            <a:path>
              <a:moveTo>
                <a:pt x="0" y="12927"/>
              </a:moveTo>
              <a:lnTo>
                <a:pt x="273413" y="129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0800000">
        <a:off x="3366693" y="2496767"/>
        <a:ext cx="13670" cy="13670"/>
      </dsp:txXfrm>
    </dsp:sp>
    <dsp:sp modelId="{F31086A8-65FF-4A94-A57E-B24F718F2EB1}">
      <dsp:nvSpPr>
        <dsp:cNvPr id="0" name=""/>
        <dsp:cNvSpPr/>
      </dsp:nvSpPr>
      <dsp:spPr>
        <a:xfrm>
          <a:off x="1447095" y="2080154"/>
          <a:ext cx="1837059" cy="130699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kern="1200" cap="none" normalizeH="0" baseline="0" smtClean="0">
              <a:ln/>
              <a:effectLst/>
              <a:latin typeface="Arial" charset="0"/>
              <a:ea typeface="宋体" charset="-122"/>
            </a:rPr>
            <a:t>抚养与赡养功能</a:t>
          </a:r>
          <a:endParaRPr kumimoji="0" lang="zh-CN" altLang="en-US" sz="2400" b="0" i="0" u="none" strike="noStrike" kern="1200" cap="none" normalizeH="0" baseline="0" dirty="0" smtClean="0">
            <a:ln/>
            <a:effectLst/>
            <a:latin typeface="Arial" charset="0"/>
            <a:ea typeface="宋体" charset="-122"/>
          </a:endParaRPr>
        </a:p>
      </dsp:txBody>
      <dsp:txXfrm>
        <a:off x="1716126" y="2271558"/>
        <a:ext cx="1298997" cy="924183"/>
      </dsp:txXfrm>
    </dsp:sp>
    <dsp:sp modelId="{796E6684-420F-47A4-AF41-6AB3F7CB8888}">
      <dsp:nvSpPr>
        <dsp:cNvPr id="0" name=""/>
        <dsp:cNvSpPr/>
      </dsp:nvSpPr>
      <dsp:spPr>
        <a:xfrm rot="13114286">
          <a:off x="3235808" y="1836753"/>
          <a:ext cx="439809" cy="25855"/>
        </a:xfrm>
        <a:custGeom>
          <a:avLst/>
          <a:gdLst/>
          <a:ahLst/>
          <a:cxnLst/>
          <a:rect l="0" t="0" r="0" b="0"/>
          <a:pathLst>
            <a:path>
              <a:moveTo>
                <a:pt x="0" y="12927"/>
              </a:moveTo>
              <a:lnTo>
                <a:pt x="439809" y="129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0800000">
        <a:off x="3444717" y="1838685"/>
        <a:ext cx="21990" cy="21990"/>
      </dsp:txXfrm>
    </dsp:sp>
    <dsp:sp modelId="{988E703B-2EBA-40AD-BDC3-E14EB9863D5A}">
      <dsp:nvSpPr>
        <dsp:cNvPr id="0" name=""/>
        <dsp:cNvSpPr/>
      </dsp:nvSpPr>
      <dsp:spPr>
        <a:xfrm>
          <a:off x="1800152" y="648052"/>
          <a:ext cx="1808052" cy="120460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kern="1200" cap="none" normalizeH="0" baseline="0" smtClean="0">
              <a:ln/>
              <a:effectLst/>
              <a:latin typeface="Arial" charset="0"/>
              <a:ea typeface="宋体" charset="-122"/>
            </a:rPr>
            <a:t>教育功能</a:t>
          </a:r>
          <a:endParaRPr kumimoji="0" lang="zh-CN" altLang="en-US" sz="2400" b="0" i="0" u="none" strike="noStrike" kern="1200" cap="none" normalizeH="0" baseline="0" dirty="0" smtClean="0">
            <a:ln/>
            <a:effectLst/>
            <a:latin typeface="Arial" charset="0"/>
            <a:ea typeface="宋体" charset="-122"/>
          </a:endParaRPr>
        </a:p>
      </dsp:txBody>
      <dsp:txXfrm>
        <a:off x="2064935" y="824462"/>
        <a:ext cx="1278486" cy="85178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A6A17-8E72-4709-B2EB-524D869D35D5}" type="datetimeFigureOut">
              <a:rPr lang="zh-CN" altLang="en-US" smtClean="0"/>
              <a:pPr/>
              <a:t>2015/12/11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BB479B-7C2D-43F5-BDD8-FE14A3C96E10}" type="slidenum">
              <a:rPr lang="zh-CN" altLang="en-US" smtClean="0"/>
              <a:pPr/>
              <a:t>‹#›</a:t>
            </a:fld>
            <a:endParaRPr lang="zh-CN" altLang="en-US"/>
          </a:p>
        </p:txBody>
      </p:sp>
    </p:spTree>
    <p:extLst>
      <p:ext uri="{BB962C8B-B14F-4D97-AF65-F5344CB8AC3E}">
        <p14:creationId xmlns:p14="http://schemas.microsoft.com/office/powerpoint/2010/main" val="1108322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BB479B-7C2D-43F5-BDD8-FE14A3C96E10}" type="slidenum">
              <a:rPr lang="zh-CN" altLang="en-US" smtClean="0"/>
              <a:pPr/>
              <a:t>24</a:t>
            </a:fld>
            <a:endParaRPr lang="zh-CN" altLang="en-US"/>
          </a:p>
        </p:txBody>
      </p:sp>
    </p:spTree>
    <p:extLst>
      <p:ext uri="{BB962C8B-B14F-4D97-AF65-F5344CB8AC3E}">
        <p14:creationId xmlns:p14="http://schemas.microsoft.com/office/powerpoint/2010/main" val="807669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BB479B-7C2D-43F5-BDD8-FE14A3C96E10}" type="slidenum">
              <a:rPr lang="zh-CN" altLang="en-US" smtClean="0"/>
              <a:pPr/>
              <a:t>35</a:t>
            </a:fld>
            <a:endParaRPr lang="zh-CN" altLang="en-US"/>
          </a:p>
        </p:txBody>
      </p:sp>
    </p:spTree>
    <p:extLst>
      <p:ext uri="{BB962C8B-B14F-4D97-AF65-F5344CB8AC3E}">
        <p14:creationId xmlns:p14="http://schemas.microsoft.com/office/powerpoint/2010/main" val="1758568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BB479B-7C2D-43F5-BDD8-FE14A3C96E10}" type="slidenum">
              <a:rPr lang="zh-CN" altLang="en-US" smtClean="0"/>
              <a:pPr/>
              <a:t>68</a:t>
            </a:fld>
            <a:endParaRPr lang="zh-CN" altLang="en-US"/>
          </a:p>
        </p:txBody>
      </p:sp>
    </p:spTree>
    <p:extLst>
      <p:ext uri="{BB962C8B-B14F-4D97-AF65-F5344CB8AC3E}">
        <p14:creationId xmlns:p14="http://schemas.microsoft.com/office/powerpoint/2010/main" val="40202576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28"/>
              <a:ext cx="5742" cy="1184"/>
              <a:chOff x="0" y="2"/>
              <a:chExt cx="5760" cy="1678"/>
            </a:xfrm>
          </p:grpSpPr>
          <p:sp>
            <p:nvSpPr>
              <p:cNvPr id="16" name="Rectangle 11"/>
              <p:cNvSpPr>
                <a:spLocks noChangeArrowheads="1"/>
              </p:cNvSpPr>
              <p:nvPr userDrawn="1"/>
            </p:nvSpPr>
            <p:spPr bwMode="auto">
              <a:xfrm>
                <a:off x="0" y="2"/>
                <a:ext cx="5760" cy="1678"/>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2"/>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11BA6B2F-206F-4B5B-B56C-B9CE89621509}"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ACDD4221-3E95-4C16-9BE9-9F1135841222}"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42875" y="285750"/>
            <a:ext cx="8077200" cy="563563"/>
          </a:xfrm>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0F15834B-F8CE-4D25-9ABC-C7717351309A}" type="slidenum">
              <a:rPr lang="zh-CN" altLang="en-US"/>
              <a:pPr>
                <a:defRPr/>
              </a:pPr>
              <a:t>‹#›</a:t>
            </a:fld>
            <a:endParaRPr lang="en-US" altLang="zh-CN" sz="1800" b="1"/>
          </a:p>
        </p:txBody>
      </p:sp>
      <p:sp>
        <p:nvSpPr>
          <p:cNvPr id="4" name="Rectangle 9"/>
          <p:cNvSpPr>
            <a:spLocks noGrp="1" noChangeArrowheads="1"/>
          </p:cNvSpPr>
          <p:nvPr>
            <p:ph type="dt" sz="half" idx="11"/>
          </p:nvPr>
        </p:nvSpPr>
        <p:spPr>
          <a:ln/>
        </p:spPr>
        <p:txBody>
          <a:bodyPr/>
          <a:lstStyle>
            <a:lvl1pPr>
              <a:defRPr/>
            </a:lvl1pPr>
          </a:lstStyle>
          <a:p>
            <a:pPr>
              <a:defRPr/>
            </a:pPr>
            <a:r>
              <a:rPr lang="zh-CN" altLang="zh-CN"/>
              <a:t>www.pumpress.com.cn</a:t>
            </a:r>
            <a:endParaRPr lang="zh-CN" altLang="zh-CN" sz="1800" b="1">
              <a:solidFill>
                <a:schemeClr val="tx1"/>
              </a:solidFill>
              <a:latin typeface="Arial" pitchFamily="34" charset="0"/>
            </a:endParaRPr>
          </a:p>
        </p:txBody>
      </p:sp>
    </p:spTree>
    <p:extLst>
      <p:ext uri="{BB962C8B-B14F-4D97-AF65-F5344CB8AC3E}">
        <p14:creationId xmlns:p14="http://schemas.microsoft.com/office/powerpoint/2010/main" val="1332107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04800" y="1214422"/>
            <a:ext cx="8610600" cy="5033978"/>
          </a:xfrm>
        </p:spPr>
        <p:txBody>
          <a:bodyPr/>
          <a:lstStyle>
            <a:lvl1pPr>
              <a:lnSpc>
                <a:spcPct val="100000"/>
              </a:lnSpc>
              <a:defRPr sz="3000" b="0">
                <a:solidFill>
                  <a:schemeClr val="bg2">
                    <a:lumMod val="10000"/>
                  </a:schemeClr>
                </a:solidFill>
              </a:defRPr>
            </a:lvl1pPr>
            <a:lvl2pPr>
              <a:lnSpc>
                <a:spcPct val="100000"/>
              </a:lnSpc>
              <a:defRPr lang="zh-CN" altLang="en-US" sz="2800" b="0" dirty="0" smtClean="0">
                <a:solidFill>
                  <a:srgbClr val="1D1496"/>
                </a:solidFill>
                <a:latin typeface="楷体_GB2312" pitchFamily="49" charset="-122"/>
                <a:ea typeface="楷体_GB2312" pitchFamily="49" charset="-122"/>
                <a:cs typeface="+mn-cs"/>
              </a:defRPr>
            </a:lvl2pPr>
            <a:lvl3pPr>
              <a:lnSpc>
                <a:spcPct val="100000"/>
              </a:lnSpc>
              <a:defRPr lang="zh-CN" altLang="en-US" sz="2600" b="0" dirty="0" smtClean="0">
                <a:solidFill>
                  <a:srgbClr val="692AA2"/>
                </a:solidFill>
                <a:latin typeface="Arial" pitchFamily="34" charset="0"/>
              </a:defRPr>
            </a:lvl3pPr>
            <a:lvl4pPr>
              <a:lnSpc>
                <a:spcPct val="100000"/>
              </a:lnSpc>
              <a:defRPr lang="zh-CN" altLang="en-US" sz="2600" b="0" dirty="0" smtClean="0">
                <a:solidFill>
                  <a:srgbClr val="0070C0"/>
                </a:solidFill>
                <a:latin typeface="Arial" pitchFamily="34" charset="0"/>
              </a:defRPr>
            </a:lvl4pPr>
            <a:lvl5pPr marL="2057400" indent="-228600">
              <a:lnSpc>
                <a:spcPct val="100000"/>
              </a:lnSpc>
              <a:buFont typeface="Wingdings" pitchFamily="2" charset="2"/>
              <a:buChar char="Ø"/>
              <a:defRPr lang="zh-CN" altLang="en-US" sz="2400" b="0" dirty="0">
                <a:solidFill>
                  <a:schemeClr val="accent1">
                    <a:lumMod val="50000"/>
                  </a:schemeClr>
                </a:solidFill>
                <a:latin typeface="Arial" pitchFamily="34" charset="0"/>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D79DA8C0-41B4-45A0-8D62-5DAED5F9C1ED}"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9C106CE8-7810-4188-B69A-D59D517C8108}"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C741E34-A5F4-4C75-A0C2-DF636D5FB51E}"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19B1412C-3F7D-4262-8028-551518F5411D}"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DD6BAEAF-C151-480C-962E-93C9FA7CF54B}"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F9B02AF-77A9-473F-86A0-5756A0E901CD}"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D7DED1EA-C113-4C86-896D-C3DEF8084623}"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A76E2369-FABF-484F-BEA0-5AD2AF66898A}"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4"/>
          <a:srcRect/>
          <a:stretch>
            <a:fillRect/>
          </a:stretch>
        </p:blipFill>
        <p:spPr bwMode="auto">
          <a:xfrm flipH="1">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285860"/>
            <a:ext cx="8610600" cy="4962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7D350B63-8B59-4F8A-93D3-3F038884A51C}" type="slidenum">
              <a:rPr lang="zh-CN" altLang="en-US"/>
              <a:pPr>
                <a:defRPr/>
              </a:pPr>
              <a:t>‹#›</a:t>
            </a:fld>
            <a:endParaRPr lang="en-US"/>
          </a:p>
        </p:txBody>
      </p:sp>
      <p:sp>
        <p:nvSpPr>
          <p:cNvPr id="1031" name="Rectangle 7"/>
          <p:cNvSpPr>
            <a:spLocks noGrp="1" noChangeArrowheads="1"/>
          </p:cNvSpPr>
          <p:nvPr>
            <p:ph type="title"/>
          </p:nvPr>
        </p:nvSpPr>
        <p:spPr bwMode="auto">
          <a:xfrm>
            <a:off x="142844" y="357166"/>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endParaRPr lang="zh-CN" altLang="en-US"/>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5" cstate="screen"/>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3"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4" r:id="rId12"/>
  </p:sldLayoutIdLst>
  <p:hf sldNum="0" hdr="0" ftr="0"/>
  <p:txStyles>
    <p:titleStyle>
      <a:lvl1pPr algn="l"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000" b="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rgbClr val="1D1496"/>
          </a:solidFill>
          <a:latin typeface="楷体_GB2312" pitchFamily="49" charset="-122"/>
          <a:ea typeface="楷体_GB2312" pitchFamily="49" charset="-122"/>
        </a:defRPr>
      </a:lvl2pPr>
      <a:lvl3pPr marL="1143000" indent="-228600" algn="l" rtl="0" eaLnBrk="0" fontAlgn="base" hangingPunct="0">
        <a:spcBef>
          <a:spcPct val="20000"/>
        </a:spcBef>
        <a:spcAft>
          <a:spcPct val="0"/>
        </a:spcAft>
        <a:buClr>
          <a:schemeClr val="tx1"/>
        </a:buClr>
        <a:buChar char="•"/>
        <a:defRPr sz="2800">
          <a:solidFill>
            <a:srgbClr val="7030A0"/>
          </a:solidFill>
          <a:latin typeface="楷体_GB2312" pitchFamily="49" charset="-122"/>
          <a:ea typeface="楷体_GB2312" pitchFamily="49" charset="-122"/>
        </a:defRPr>
      </a:lvl3pPr>
      <a:lvl4pPr marL="1600200" indent="-228600" algn="l" rtl="0" eaLnBrk="0" fontAlgn="base" hangingPunct="0">
        <a:spcBef>
          <a:spcPct val="20000"/>
        </a:spcBef>
        <a:spcAft>
          <a:spcPct val="0"/>
        </a:spcAft>
        <a:buChar char="–"/>
        <a:defRPr sz="2600">
          <a:solidFill>
            <a:schemeClr val="tx1"/>
          </a:solidFill>
          <a:latin typeface="楷体_GB2312" pitchFamily="49" charset="-122"/>
          <a:ea typeface="楷体_GB2312" pitchFamily="49" charset="-122"/>
        </a:defRPr>
      </a:lvl4pPr>
      <a:lvl5pPr marL="2057400" indent="-228600" algn="l" rtl="0" eaLnBrk="0" fontAlgn="base" hangingPunct="0">
        <a:spcBef>
          <a:spcPct val="20000"/>
        </a:spcBef>
        <a:spcAft>
          <a:spcPct val="0"/>
        </a:spcAft>
        <a:buChar char="»"/>
        <a:defRPr sz="2600">
          <a:solidFill>
            <a:srgbClr val="00B050"/>
          </a:solidFill>
          <a:latin typeface="楷体_GB2312" pitchFamily="49" charset="-122"/>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323850" y="2276475"/>
            <a:ext cx="4319588" cy="2286000"/>
          </a:xfrm>
        </p:spPr>
        <p:txBody>
          <a:bodyPr/>
          <a:lstStyle/>
          <a:p>
            <a:pPr algn="ctr" eaLnBrk="1" hangingPunct="1"/>
            <a:r>
              <a:rPr lang="zh-CN" altLang="en-US" dirty="0" smtClean="0"/>
              <a:t>第四章  </a:t>
            </a:r>
            <a:r>
              <a:rPr lang="en-US" altLang="zh-CN" dirty="0" smtClean="0"/>
              <a:t/>
            </a:r>
            <a:br>
              <a:rPr lang="en-US" altLang="zh-CN" dirty="0" smtClean="0"/>
            </a:br>
            <a:r>
              <a:rPr lang="zh-CN" altLang="en-US" dirty="0" smtClean="0"/>
              <a:t>心理社会评估</a:t>
            </a:r>
            <a:endParaRPr lang="en-US" altLang="zh-CN"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p:txBody>
          <a:bodyPr/>
          <a:lstStyle/>
          <a:p>
            <a:pPr marL="457200" lvl="1" indent="0">
              <a:buNone/>
            </a:pPr>
            <a:r>
              <a:rPr lang="en-US" altLang="zh-CN" dirty="0" smtClean="0"/>
              <a:t>2</a:t>
            </a:r>
            <a:r>
              <a:rPr lang="en-US" altLang="zh-CN" dirty="0"/>
              <a:t>.</a:t>
            </a:r>
            <a:r>
              <a:rPr lang="zh-CN" altLang="zh-CN" dirty="0" smtClean="0"/>
              <a:t>注意障碍</a:t>
            </a:r>
            <a:endParaRPr lang="zh-CN" altLang="zh-CN" dirty="0"/>
          </a:p>
          <a:p>
            <a:pPr marL="457200" lvl="1" indent="0">
              <a:buNone/>
            </a:pPr>
            <a:r>
              <a:rPr lang="en-US" altLang="zh-CN" dirty="0" smtClean="0"/>
              <a:t>3.</a:t>
            </a:r>
            <a:r>
              <a:rPr lang="zh-CN" altLang="zh-CN" dirty="0" smtClean="0"/>
              <a:t>记忆</a:t>
            </a:r>
            <a:r>
              <a:rPr lang="zh-CN" altLang="zh-CN" dirty="0"/>
              <a:t>障碍</a:t>
            </a:r>
          </a:p>
          <a:p>
            <a:pPr lvl="2"/>
            <a:r>
              <a:rPr lang="zh-CN" altLang="zh-CN" dirty="0"/>
              <a:t>遗忘</a:t>
            </a:r>
            <a:r>
              <a:rPr lang="en-US" altLang="zh-CN" dirty="0"/>
              <a:t>(amnesia)</a:t>
            </a:r>
            <a:endParaRPr lang="zh-CN" altLang="zh-CN" dirty="0"/>
          </a:p>
          <a:p>
            <a:pPr lvl="2"/>
            <a:r>
              <a:rPr lang="zh-CN" altLang="zh-CN" dirty="0"/>
              <a:t>记忆减退</a:t>
            </a:r>
          </a:p>
          <a:p>
            <a:pPr lvl="2"/>
            <a:r>
              <a:rPr lang="zh-CN" altLang="zh-CN" dirty="0"/>
              <a:t>记忆错误</a:t>
            </a:r>
          </a:p>
          <a:p>
            <a:pPr lvl="2"/>
            <a:r>
              <a:rPr lang="zh-CN" altLang="zh-CN" dirty="0" smtClean="0"/>
              <a:t>记忆增强</a:t>
            </a:r>
            <a:endParaRPr lang="en-US" altLang="zh-CN" dirty="0" smtClean="0"/>
          </a:p>
          <a:p>
            <a:pPr marL="457200" lvl="1" indent="0">
              <a:buNone/>
            </a:pPr>
            <a:r>
              <a:rPr lang="en-US" altLang="zh-CN" dirty="0"/>
              <a:t>4.</a:t>
            </a:r>
            <a:r>
              <a:rPr lang="zh-CN" altLang="zh-CN" dirty="0"/>
              <a:t>思维障碍</a:t>
            </a:r>
          </a:p>
          <a:p>
            <a:pPr lvl="2"/>
            <a:r>
              <a:rPr lang="zh-CN" altLang="zh-CN" dirty="0"/>
              <a:t>思维形式障碍</a:t>
            </a:r>
          </a:p>
          <a:p>
            <a:pPr lvl="3"/>
            <a:r>
              <a:rPr lang="zh-CN" altLang="zh-CN" dirty="0"/>
              <a:t>联想障碍</a:t>
            </a:r>
          </a:p>
          <a:p>
            <a:pPr lvl="3"/>
            <a:r>
              <a:rPr lang="zh-CN" altLang="zh-CN" dirty="0"/>
              <a:t>思维逻辑障碍</a:t>
            </a:r>
          </a:p>
          <a:p>
            <a:pPr lvl="2"/>
            <a:r>
              <a:rPr lang="zh-CN" altLang="zh-CN" dirty="0"/>
              <a:t>思维内容障碍</a:t>
            </a:r>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5903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p:txBody>
          <a:bodyPr/>
          <a:lstStyle/>
          <a:p>
            <a:pPr marL="457200" lvl="1" indent="0">
              <a:buNone/>
            </a:pPr>
            <a:r>
              <a:rPr lang="en-US" altLang="zh-CN" dirty="0" smtClean="0"/>
              <a:t>5</a:t>
            </a:r>
            <a:r>
              <a:rPr lang="en-US" altLang="zh-CN" dirty="0"/>
              <a:t>.</a:t>
            </a:r>
            <a:r>
              <a:rPr lang="zh-CN" altLang="zh-CN" dirty="0"/>
              <a:t>语言障碍</a:t>
            </a:r>
          </a:p>
          <a:p>
            <a:pPr lvl="2"/>
            <a:r>
              <a:rPr lang="zh-CN" altLang="zh-CN" dirty="0" smtClean="0"/>
              <a:t>失语</a:t>
            </a:r>
            <a:r>
              <a:rPr lang="en-US" altLang="zh-CN" dirty="0"/>
              <a:t>(aphasia)</a:t>
            </a:r>
            <a:endParaRPr lang="zh-CN" altLang="zh-CN" dirty="0"/>
          </a:p>
          <a:p>
            <a:pPr lvl="2"/>
            <a:r>
              <a:rPr lang="zh-CN" altLang="zh-CN" dirty="0" smtClean="0"/>
              <a:t>构音困难</a:t>
            </a:r>
            <a:r>
              <a:rPr lang="en-US" altLang="zh-CN" dirty="0"/>
              <a:t>(dysarthria</a:t>
            </a:r>
            <a:r>
              <a:rPr lang="en-US" altLang="zh-CN" dirty="0" smtClean="0"/>
              <a:t>)</a:t>
            </a:r>
          </a:p>
          <a:p>
            <a:pPr marL="400050" lvl="1" indent="0">
              <a:buNone/>
            </a:pPr>
            <a:r>
              <a:rPr lang="en-US" altLang="zh-CN" dirty="0" smtClean="0"/>
              <a:t>6</a:t>
            </a:r>
            <a:r>
              <a:rPr lang="en-US" altLang="zh-CN" dirty="0"/>
              <a:t>.</a:t>
            </a:r>
            <a:r>
              <a:rPr lang="zh-CN" altLang="zh-CN" dirty="0"/>
              <a:t>定向障碍</a:t>
            </a:r>
            <a:endParaRPr lang="zh-CN" altLang="zh-CN" sz="2200" dirty="0"/>
          </a:p>
          <a:p>
            <a:pPr marL="400050" lvl="1" indent="0">
              <a:buNone/>
            </a:pPr>
            <a:r>
              <a:rPr lang="en-US" altLang="zh-CN" dirty="0"/>
              <a:t>7.</a:t>
            </a:r>
            <a:r>
              <a:rPr lang="zh-CN" altLang="zh-CN" dirty="0"/>
              <a:t>智能障碍 </a:t>
            </a:r>
            <a:endParaRPr lang="zh-CN" altLang="zh-CN" sz="2200" dirty="0"/>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96912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a:xfrm>
            <a:off x="251520" y="1124744"/>
            <a:ext cx="8610600" cy="5033978"/>
          </a:xfrm>
        </p:spPr>
        <p:txBody>
          <a:bodyPr/>
          <a:lstStyle/>
          <a:p>
            <a:pPr marL="0" indent="0">
              <a:buNone/>
            </a:pPr>
            <a:r>
              <a:rPr lang="zh-CN" altLang="en-US" dirty="0" smtClean="0"/>
              <a:t>（三）认知的评估方法</a:t>
            </a:r>
            <a:endParaRPr lang="en-US" altLang="zh-CN" dirty="0" smtClean="0"/>
          </a:p>
          <a:p>
            <a:pPr lvl="1"/>
            <a:r>
              <a:rPr lang="zh-CN" altLang="zh-CN" dirty="0"/>
              <a:t>感知觉评估</a:t>
            </a:r>
          </a:p>
          <a:p>
            <a:pPr lvl="2"/>
            <a:r>
              <a:rPr lang="zh-CN" altLang="zh-CN" dirty="0"/>
              <a:t>会谈</a:t>
            </a:r>
          </a:p>
          <a:p>
            <a:pPr lvl="2"/>
            <a:r>
              <a:rPr lang="zh-CN" altLang="zh-CN" dirty="0"/>
              <a:t>医学检测</a:t>
            </a:r>
          </a:p>
          <a:p>
            <a:pPr lvl="1"/>
            <a:r>
              <a:rPr lang="zh-CN" altLang="zh-CN" dirty="0"/>
              <a:t>注意力评估</a:t>
            </a:r>
          </a:p>
          <a:p>
            <a:pPr lvl="2"/>
            <a:r>
              <a:rPr lang="zh-CN" altLang="en-US" dirty="0" smtClean="0"/>
              <a:t>指派完成特定任务</a:t>
            </a:r>
            <a:endParaRPr lang="en-US" altLang="zh-CN" dirty="0" smtClean="0"/>
          </a:p>
          <a:p>
            <a:pPr lvl="2"/>
            <a:r>
              <a:rPr lang="zh-CN" altLang="en-US" dirty="0" smtClean="0"/>
              <a:t>观察</a:t>
            </a:r>
            <a:endParaRPr lang="en-US" altLang="zh-CN" dirty="0" smtClean="0"/>
          </a:p>
          <a:p>
            <a:pPr lvl="1"/>
            <a:r>
              <a:rPr lang="zh-CN" altLang="zh-CN" dirty="0"/>
              <a:t>记忆力评估</a:t>
            </a:r>
            <a:endParaRPr lang="zh-CN" altLang="zh-CN" sz="2200" dirty="0"/>
          </a:p>
          <a:p>
            <a:pPr lvl="2"/>
            <a:r>
              <a:rPr lang="zh-CN" altLang="zh-CN" dirty="0"/>
              <a:t>回忆法（</a:t>
            </a:r>
            <a:r>
              <a:rPr lang="en-US" altLang="zh-CN" dirty="0"/>
              <a:t>recall method</a:t>
            </a:r>
            <a:r>
              <a:rPr lang="zh-CN" altLang="zh-CN" dirty="0"/>
              <a:t>）</a:t>
            </a:r>
            <a:endParaRPr lang="zh-CN" altLang="zh-CN" sz="2000" dirty="0"/>
          </a:p>
          <a:p>
            <a:pPr lvl="2"/>
            <a:r>
              <a:rPr lang="zh-CN" altLang="zh-CN" dirty="0"/>
              <a:t>再认</a:t>
            </a:r>
            <a:r>
              <a:rPr lang="zh-CN" altLang="zh-CN" dirty="0" smtClean="0"/>
              <a:t>法</a:t>
            </a:r>
            <a:r>
              <a:rPr lang="zh-CN" altLang="en-US" dirty="0" smtClean="0"/>
              <a:t>（</a:t>
            </a:r>
            <a:r>
              <a:rPr lang="en-US" altLang="zh-CN" dirty="0" smtClean="0"/>
              <a:t>recognition method</a:t>
            </a:r>
            <a:r>
              <a:rPr lang="zh-CN" altLang="en-US" dirty="0" smtClean="0"/>
              <a:t>）</a:t>
            </a:r>
            <a:endParaRPr lang="zh-CN" altLang="zh-CN" sz="2000" dirty="0"/>
          </a:p>
          <a:p>
            <a:pPr lvl="2"/>
            <a:r>
              <a:rPr lang="zh-CN" altLang="zh-CN" dirty="0"/>
              <a:t>评定量表测评</a:t>
            </a:r>
            <a:endParaRPr lang="zh-CN" altLang="zh-CN" sz="20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777283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a:xfrm>
            <a:off x="179512" y="1275342"/>
            <a:ext cx="8610600" cy="5033978"/>
          </a:xfrm>
        </p:spPr>
        <p:txBody>
          <a:bodyPr/>
          <a:lstStyle/>
          <a:p>
            <a:pPr lvl="1"/>
            <a:r>
              <a:rPr lang="zh-CN" altLang="zh-CN" dirty="0"/>
              <a:t>思维</a:t>
            </a:r>
            <a:r>
              <a:rPr lang="zh-CN" altLang="zh-CN" dirty="0" smtClean="0"/>
              <a:t>评估</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pSp>
        <p:nvGrpSpPr>
          <p:cNvPr id="15" name="组合 14"/>
          <p:cNvGrpSpPr/>
          <p:nvPr/>
        </p:nvGrpSpPr>
        <p:grpSpPr>
          <a:xfrm>
            <a:off x="467544" y="1768748"/>
            <a:ext cx="3379733" cy="2308324"/>
            <a:chOff x="611560" y="1768748"/>
            <a:chExt cx="3379733" cy="2308324"/>
          </a:xfrm>
        </p:grpSpPr>
        <p:sp>
          <p:nvSpPr>
            <p:cNvPr id="5" name="圆角矩形 4"/>
            <p:cNvSpPr/>
            <p:nvPr/>
          </p:nvSpPr>
          <p:spPr>
            <a:xfrm>
              <a:off x="611560" y="2141647"/>
              <a:ext cx="576262" cy="1368425"/>
            </a:xfrm>
            <a:prstGeom prst="roundRect">
              <a:avLst/>
            </a:prstGeom>
          </p:spPr>
          <p:style>
            <a:lnRef idx="3">
              <a:schemeClr val="lt1"/>
            </a:lnRef>
            <a:fillRef idx="1">
              <a:schemeClr val="dk1"/>
            </a:fillRef>
            <a:effectRef idx="1">
              <a:schemeClr val="dk1"/>
            </a:effectRef>
            <a:fontRef idx="minor">
              <a:schemeClr val="lt1"/>
            </a:fontRef>
          </p:style>
          <p:txBody>
            <a:bodyPr anchor="ctr"/>
            <a:lstStyle/>
            <a:p>
              <a:pPr algn="ctr">
                <a:defRPr/>
              </a:pPr>
              <a:r>
                <a:rPr lang="zh-CN" altLang="en-US" sz="3200">
                  <a:latin typeface="黑体" pitchFamily="2" charset="-122"/>
                  <a:ea typeface="黑体" pitchFamily="2" charset="-122"/>
                </a:rPr>
                <a:t>会谈</a:t>
              </a:r>
            </a:p>
          </p:txBody>
        </p:sp>
        <p:sp>
          <p:nvSpPr>
            <p:cNvPr id="6" name="右箭头 5"/>
            <p:cNvSpPr/>
            <p:nvPr/>
          </p:nvSpPr>
          <p:spPr>
            <a:xfrm>
              <a:off x="1259260" y="2646472"/>
              <a:ext cx="792162" cy="484188"/>
            </a:xfrm>
            <a:prstGeom prst="rightArrow">
              <a:avLst>
                <a:gd name="adj1" fmla="val 40796"/>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左中括号 6"/>
            <p:cNvSpPr/>
            <p:nvPr/>
          </p:nvSpPr>
          <p:spPr>
            <a:xfrm>
              <a:off x="2051422" y="1987660"/>
              <a:ext cx="144463" cy="2016125"/>
            </a:xfrm>
            <a:prstGeom prst="leftBracket">
              <a:avLst/>
            </a:prstGeom>
            <a:ln w="57150">
              <a:solidFill>
                <a:schemeClr val="accent2"/>
              </a:solidFill>
            </a:ln>
          </p:spPr>
          <p:style>
            <a:lnRef idx="3">
              <a:schemeClr val="accent4"/>
            </a:lnRef>
            <a:fillRef idx="0">
              <a:schemeClr val="accent4"/>
            </a:fillRef>
            <a:effectRef idx="2">
              <a:schemeClr val="accent4"/>
            </a:effectRef>
            <a:fontRef idx="minor">
              <a:schemeClr val="tx1"/>
            </a:fontRef>
          </p:style>
          <p:txBody>
            <a:bodyPr anchor="ctr"/>
            <a:lstStyle/>
            <a:p>
              <a:pPr algn="ctr"/>
              <a:endParaRPr lang="zh-CN" altLang="en-US"/>
            </a:p>
          </p:txBody>
        </p:sp>
        <p:sp>
          <p:nvSpPr>
            <p:cNvPr id="8" name="TextBox 7"/>
            <p:cNvSpPr txBox="1"/>
            <p:nvPr/>
          </p:nvSpPr>
          <p:spPr>
            <a:xfrm>
              <a:off x="2267744" y="1768748"/>
              <a:ext cx="1723549" cy="2308324"/>
            </a:xfrm>
            <a:prstGeom prst="rect">
              <a:avLst/>
            </a:prstGeom>
            <a:noFill/>
          </p:spPr>
          <p:txBody>
            <a:bodyPr wrap="none" rtlCol="0">
              <a:spAutoFit/>
            </a:bodyPr>
            <a:lstStyle/>
            <a:p>
              <a:pPr marL="0" lvl="3">
                <a:lnSpc>
                  <a:spcPct val="150000"/>
                </a:lnSpc>
              </a:pPr>
              <a:r>
                <a:rPr lang="zh-CN" altLang="zh-CN" sz="2400" dirty="0">
                  <a:latin typeface="华文琥珀" pitchFamily="2" charset="-122"/>
                  <a:ea typeface="华文琥珀" pitchFamily="2" charset="-122"/>
                </a:rPr>
                <a:t>概念化能力</a:t>
              </a:r>
            </a:p>
            <a:p>
              <a:pPr marL="0" lvl="3">
                <a:lnSpc>
                  <a:spcPct val="150000"/>
                </a:lnSpc>
              </a:pPr>
              <a:r>
                <a:rPr lang="zh-CN" altLang="zh-CN" sz="2400" dirty="0">
                  <a:latin typeface="华文琥珀" pitchFamily="2" charset="-122"/>
                  <a:ea typeface="华文琥珀" pitchFamily="2" charset="-122"/>
                </a:rPr>
                <a:t>判断力</a:t>
              </a:r>
            </a:p>
            <a:p>
              <a:pPr marL="0" lvl="3">
                <a:lnSpc>
                  <a:spcPct val="150000"/>
                </a:lnSpc>
              </a:pPr>
              <a:r>
                <a:rPr lang="zh-CN" altLang="zh-CN" sz="2400" dirty="0">
                  <a:latin typeface="华文琥珀" pitchFamily="2" charset="-122"/>
                  <a:ea typeface="华文琥珀" pitchFamily="2" charset="-122"/>
                </a:rPr>
                <a:t>推理能力</a:t>
              </a:r>
            </a:p>
            <a:p>
              <a:pPr marL="0" lvl="3">
                <a:lnSpc>
                  <a:spcPct val="150000"/>
                </a:lnSpc>
              </a:pPr>
              <a:r>
                <a:rPr lang="zh-CN" altLang="zh-CN" sz="2400" dirty="0">
                  <a:latin typeface="华文琥珀" pitchFamily="2" charset="-122"/>
                  <a:ea typeface="华文琥珀" pitchFamily="2" charset="-122"/>
                </a:rPr>
                <a:t>思维</a:t>
              </a:r>
              <a:r>
                <a:rPr lang="zh-CN" altLang="zh-CN" sz="2400" dirty="0" smtClean="0">
                  <a:latin typeface="华文琥珀" pitchFamily="2" charset="-122"/>
                  <a:ea typeface="华文琥珀" pitchFamily="2" charset="-122"/>
                </a:rPr>
                <a:t>内容</a:t>
              </a:r>
              <a:endParaRPr lang="zh-CN" altLang="en-US" dirty="0">
                <a:latin typeface="华文琥珀" pitchFamily="2" charset="-122"/>
                <a:ea typeface="华文琥珀" pitchFamily="2" charset="-122"/>
              </a:endParaRPr>
            </a:p>
          </p:txBody>
        </p:sp>
      </p:grpSp>
      <p:sp>
        <p:nvSpPr>
          <p:cNvPr id="9" name="内容占位符 2"/>
          <p:cNvSpPr txBox="1">
            <a:spLocks/>
          </p:cNvSpPr>
          <p:nvPr/>
        </p:nvSpPr>
        <p:spPr bwMode="auto">
          <a:xfrm>
            <a:off x="4860032" y="1286430"/>
            <a:ext cx="3763144" cy="6304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100000"/>
              </a:lnSpc>
              <a:spcBef>
                <a:spcPct val="20000"/>
              </a:spcBef>
              <a:spcAft>
                <a:spcPct val="0"/>
              </a:spcAft>
              <a:buClr>
                <a:schemeClr val="hlink"/>
              </a:buClr>
              <a:buFont typeface="Wingdings" pitchFamily="2" charset="2"/>
              <a:buChar char="v"/>
              <a:defRPr sz="3000" b="0">
                <a:solidFill>
                  <a:schemeClr val="bg2">
                    <a:lumMod val="10000"/>
                  </a:schemeClr>
                </a:solidFill>
                <a:latin typeface="+mn-lt"/>
                <a:ea typeface="+mn-ea"/>
                <a:cs typeface="+mn-cs"/>
              </a:defRPr>
            </a:lvl1pPr>
            <a:lvl2pPr marL="742950" indent="-285750" algn="l" rtl="0" eaLnBrk="0" fontAlgn="base" hangingPunct="0">
              <a:lnSpc>
                <a:spcPct val="100000"/>
              </a:lnSpc>
              <a:spcBef>
                <a:spcPct val="20000"/>
              </a:spcBef>
              <a:spcAft>
                <a:spcPct val="0"/>
              </a:spcAft>
              <a:buClr>
                <a:schemeClr val="accent1"/>
              </a:buClr>
              <a:buFont typeface="Wingdings" pitchFamily="2" charset="2"/>
              <a:buChar char="§"/>
              <a:defRPr lang="zh-CN" altLang="en-US" sz="2800" b="0" dirty="0" smtClean="0">
                <a:solidFill>
                  <a:srgbClr val="1D1496"/>
                </a:solidFill>
                <a:latin typeface="楷体_GB2312" pitchFamily="49" charset="-122"/>
                <a:ea typeface="楷体_GB2312" pitchFamily="49" charset="-122"/>
                <a:cs typeface="+mn-cs"/>
              </a:defRPr>
            </a:lvl2pPr>
            <a:lvl3pPr marL="1143000" indent="-228600" algn="l" rtl="0" eaLnBrk="0" fontAlgn="base" hangingPunct="0">
              <a:lnSpc>
                <a:spcPct val="100000"/>
              </a:lnSpc>
              <a:spcBef>
                <a:spcPct val="20000"/>
              </a:spcBef>
              <a:spcAft>
                <a:spcPct val="0"/>
              </a:spcAft>
              <a:buClr>
                <a:schemeClr val="tx1"/>
              </a:buClr>
              <a:buChar char="•"/>
              <a:defRPr lang="zh-CN" altLang="en-US" sz="2600" b="0" dirty="0" smtClean="0">
                <a:solidFill>
                  <a:srgbClr val="692AA2"/>
                </a:solidFill>
                <a:latin typeface="Arial" pitchFamily="34" charset="0"/>
                <a:ea typeface="楷体_GB2312" pitchFamily="49" charset="-122"/>
              </a:defRPr>
            </a:lvl3pPr>
            <a:lvl4pPr marL="1600200" indent="-228600" algn="l" rtl="0" eaLnBrk="0" fontAlgn="base" hangingPunct="0">
              <a:lnSpc>
                <a:spcPct val="100000"/>
              </a:lnSpc>
              <a:spcBef>
                <a:spcPct val="20000"/>
              </a:spcBef>
              <a:spcAft>
                <a:spcPct val="0"/>
              </a:spcAft>
              <a:buChar char="–"/>
              <a:defRPr lang="zh-CN" altLang="en-US" sz="2600" b="0" dirty="0" smtClean="0">
                <a:solidFill>
                  <a:srgbClr val="0070C0"/>
                </a:solidFill>
                <a:latin typeface="Arial" pitchFamily="34" charset="0"/>
                <a:ea typeface="楷体_GB2312" pitchFamily="49" charset="-122"/>
              </a:defRPr>
            </a:lvl4pPr>
            <a:lvl5pPr marL="2057400" indent="-228600" algn="l" rtl="0" eaLnBrk="0" fontAlgn="base" hangingPunct="0">
              <a:lnSpc>
                <a:spcPct val="100000"/>
              </a:lnSpc>
              <a:spcBef>
                <a:spcPct val="20000"/>
              </a:spcBef>
              <a:spcAft>
                <a:spcPct val="0"/>
              </a:spcAft>
              <a:buChar char="»"/>
              <a:defRPr lang="zh-CN" altLang="en-US" sz="2400" b="0" dirty="0">
                <a:solidFill>
                  <a:srgbClr val="00B050"/>
                </a:solidFill>
                <a:latin typeface="Arial" pitchFamily="34" charset="0"/>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1"/>
            <a:r>
              <a:rPr lang="zh-CN" altLang="en-US" dirty="0" smtClean="0"/>
              <a:t>语言能力评估</a:t>
            </a:r>
            <a:endParaRPr lang="zh-CN" altLang="en-US" dirty="0"/>
          </a:p>
        </p:txBody>
      </p:sp>
      <p:grpSp>
        <p:nvGrpSpPr>
          <p:cNvPr id="16" name="组合 15"/>
          <p:cNvGrpSpPr/>
          <p:nvPr/>
        </p:nvGrpSpPr>
        <p:grpSpPr>
          <a:xfrm>
            <a:off x="4716388" y="1751905"/>
            <a:ext cx="4446706" cy="3693319"/>
            <a:chOff x="4716388" y="1628800"/>
            <a:chExt cx="4446706" cy="3693319"/>
          </a:xfrm>
        </p:grpSpPr>
        <p:sp>
          <p:nvSpPr>
            <p:cNvPr id="11" name="左中括号 10"/>
            <p:cNvSpPr/>
            <p:nvPr/>
          </p:nvSpPr>
          <p:spPr>
            <a:xfrm>
              <a:off x="6300713" y="1929716"/>
              <a:ext cx="215900" cy="2867436"/>
            </a:xfrm>
            <a:prstGeom prst="leftBracket">
              <a:avLst/>
            </a:prstGeom>
            <a:ln w="57150">
              <a:solidFill>
                <a:schemeClr val="accent2"/>
              </a:solidFill>
            </a:ln>
          </p:spPr>
          <p:style>
            <a:lnRef idx="3">
              <a:schemeClr val="accent4"/>
            </a:lnRef>
            <a:fillRef idx="0">
              <a:schemeClr val="accent4"/>
            </a:fillRef>
            <a:effectRef idx="2">
              <a:schemeClr val="accent4"/>
            </a:effectRef>
            <a:fontRef idx="minor">
              <a:schemeClr val="tx1"/>
            </a:fontRef>
          </p:style>
          <p:txBody>
            <a:bodyPr anchor="ctr"/>
            <a:lstStyle/>
            <a:p>
              <a:pPr algn="ctr">
                <a:defRPr/>
              </a:pPr>
              <a:endParaRPr lang="zh-CN" altLang="en-US"/>
            </a:p>
          </p:txBody>
        </p:sp>
        <p:sp>
          <p:nvSpPr>
            <p:cNvPr id="12" name="圆角矩形 11"/>
            <p:cNvSpPr/>
            <p:nvPr/>
          </p:nvSpPr>
          <p:spPr>
            <a:xfrm>
              <a:off x="4716388" y="2577416"/>
              <a:ext cx="576263" cy="1368425"/>
            </a:xfrm>
            <a:prstGeom prst="roundRect">
              <a:avLst/>
            </a:prstGeom>
          </p:spPr>
          <p:style>
            <a:lnRef idx="3">
              <a:schemeClr val="lt1"/>
            </a:lnRef>
            <a:fillRef idx="1">
              <a:schemeClr val="dk1"/>
            </a:fillRef>
            <a:effectRef idx="1">
              <a:schemeClr val="dk1"/>
            </a:effectRef>
            <a:fontRef idx="minor">
              <a:schemeClr val="lt1"/>
            </a:fontRef>
          </p:style>
          <p:txBody>
            <a:bodyPr anchor="ctr"/>
            <a:lstStyle/>
            <a:p>
              <a:pPr algn="ctr">
                <a:defRPr/>
              </a:pPr>
              <a:r>
                <a:rPr lang="zh-CN" altLang="en-US" sz="3200">
                  <a:latin typeface="黑体" pitchFamily="2" charset="-122"/>
                  <a:ea typeface="黑体" pitchFamily="2" charset="-122"/>
                </a:rPr>
                <a:t>指令</a:t>
              </a:r>
            </a:p>
          </p:txBody>
        </p:sp>
        <p:sp>
          <p:nvSpPr>
            <p:cNvPr id="13" name="右箭头 12"/>
            <p:cNvSpPr/>
            <p:nvPr/>
          </p:nvSpPr>
          <p:spPr>
            <a:xfrm>
              <a:off x="5364088" y="3082241"/>
              <a:ext cx="792163" cy="484187"/>
            </a:xfrm>
            <a:prstGeom prst="rightArrow">
              <a:avLst>
                <a:gd name="adj1" fmla="val 40796"/>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TextBox 13"/>
            <p:cNvSpPr txBox="1"/>
            <p:nvPr/>
          </p:nvSpPr>
          <p:spPr>
            <a:xfrm>
              <a:off x="6516216" y="1628800"/>
              <a:ext cx="2646878" cy="3693319"/>
            </a:xfrm>
            <a:prstGeom prst="rect">
              <a:avLst/>
            </a:prstGeom>
            <a:noFill/>
          </p:spPr>
          <p:txBody>
            <a:bodyPr wrap="none" rtlCol="0">
              <a:spAutoFit/>
            </a:bodyPr>
            <a:lstStyle/>
            <a:p>
              <a:pPr marL="0" lvl="3">
                <a:lnSpc>
                  <a:spcPct val="150000"/>
                </a:lnSpc>
                <a:buFontTx/>
                <a:buNone/>
                <a:defRPr/>
              </a:pPr>
              <a:r>
                <a:rPr lang="zh-CN" altLang="en-US" sz="2400" dirty="0">
                  <a:latin typeface="华文琥珀" pitchFamily="2" charset="-122"/>
                  <a:ea typeface="华文琥珀" pitchFamily="2" charset="-122"/>
                </a:rPr>
                <a:t>提问</a:t>
              </a:r>
              <a:endParaRPr lang="en-US" altLang="zh-CN" sz="2400" dirty="0">
                <a:latin typeface="华文琥珀" pitchFamily="2" charset="-122"/>
                <a:ea typeface="华文琥珀" pitchFamily="2" charset="-122"/>
              </a:endParaRPr>
            </a:p>
            <a:p>
              <a:pPr marL="0" lvl="3">
                <a:lnSpc>
                  <a:spcPct val="150000"/>
                </a:lnSpc>
                <a:buFontTx/>
                <a:buNone/>
                <a:defRPr/>
              </a:pPr>
              <a:r>
                <a:rPr lang="zh-CN" altLang="en-US" sz="2400" dirty="0">
                  <a:latin typeface="华文琥珀" pitchFamily="2" charset="-122"/>
                  <a:ea typeface="华文琥珀" pitchFamily="2" charset="-122"/>
                </a:rPr>
                <a:t>复述</a:t>
              </a:r>
              <a:endParaRPr lang="en-US" altLang="zh-CN" sz="2400" dirty="0">
                <a:latin typeface="华文琥珀" pitchFamily="2" charset="-122"/>
                <a:ea typeface="华文琥珀" pitchFamily="2" charset="-122"/>
              </a:endParaRPr>
            </a:p>
            <a:p>
              <a:pPr marL="0" lvl="3">
                <a:lnSpc>
                  <a:spcPct val="150000"/>
                </a:lnSpc>
                <a:buFontTx/>
                <a:buNone/>
                <a:defRPr/>
              </a:pPr>
              <a:r>
                <a:rPr lang="zh-CN" altLang="en-US" sz="2400" dirty="0">
                  <a:latin typeface="华文琥珀" pitchFamily="2" charset="-122"/>
                  <a:ea typeface="华文琥珀" pitchFamily="2" charset="-122"/>
                </a:rPr>
                <a:t>自发性语言：</a:t>
              </a:r>
              <a:r>
                <a:rPr lang="zh-CN" altLang="en-US" sz="2400" dirty="0">
                  <a:solidFill>
                    <a:srgbClr val="692AA2"/>
                  </a:solidFill>
                  <a:latin typeface="华文琥珀" pitchFamily="2" charset="-122"/>
                  <a:ea typeface="华文琥珀" pitchFamily="2" charset="-122"/>
                </a:rPr>
                <a:t>陈述</a:t>
              </a:r>
              <a:endParaRPr lang="en-US" altLang="zh-CN" sz="2400" dirty="0">
                <a:solidFill>
                  <a:srgbClr val="692AA2"/>
                </a:solidFill>
                <a:latin typeface="华文琥珀" pitchFamily="2" charset="-122"/>
                <a:ea typeface="华文琥珀" pitchFamily="2" charset="-122"/>
              </a:endParaRPr>
            </a:p>
            <a:p>
              <a:pPr marL="0" lvl="3">
                <a:lnSpc>
                  <a:spcPct val="150000"/>
                </a:lnSpc>
                <a:buFontTx/>
                <a:buNone/>
                <a:defRPr/>
              </a:pPr>
              <a:r>
                <a:rPr lang="zh-CN" altLang="en-US" sz="2400" dirty="0">
                  <a:latin typeface="华文琥珀" pitchFamily="2" charset="-122"/>
                  <a:ea typeface="华文琥珀" pitchFamily="2" charset="-122"/>
                </a:rPr>
                <a:t>命名</a:t>
              </a:r>
              <a:endParaRPr lang="en-US" altLang="zh-CN" sz="2400" dirty="0">
                <a:latin typeface="华文琥珀" pitchFamily="2" charset="-122"/>
                <a:ea typeface="华文琥珀" pitchFamily="2" charset="-122"/>
              </a:endParaRPr>
            </a:p>
            <a:p>
              <a:pPr marL="0" lvl="3">
                <a:lnSpc>
                  <a:spcPct val="150000"/>
                </a:lnSpc>
                <a:buFontTx/>
                <a:buNone/>
                <a:defRPr/>
              </a:pPr>
              <a:r>
                <a:rPr lang="zh-CN" altLang="en-US" sz="2400" dirty="0">
                  <a:latin typeface="华文琥珀" pitchFamily="2" charset="-122"/>
                  <a:ea typeface="华文琥珀" pitchFamily="2" charset="-122"/>
                </a:rPr>
                <a:t>阅读</a:t>
              </a:r>
              <a:endParaRPr lang="en-US" altLang="zh-CN" sz="2400" dirty="0">
                <a:latin typeface="华文琥珀" pitchFamily="2" charset="-122"/>
                <a:ea typeface="华文琥珀" pitchFamily="2" charset="-122"/>
              </a:endParaRPr>
            </a:p>
            <a:p>
              <a:pPr marL="0" lvl="3">
                <a:lnSpc>
                  <a:spcPct val="150000"/>
                </a:lnSpc>
                <a:buFontTx/>
                <a:buNone/>
                <a:defRPr/>
              </a:pPr>
              <a:r>
                <a:rPr lang="zh-CN" altLang="en-US" sz="2400" dirty="0">
                  <a:latin typeface="华文琥珀" pitchFamily="2" charset="-122"/>
                  <a:ea typeface="华文琥珀" pitchFamily="2" charset="-122"/>
                </a:rPr>
                <a:t>书写</a:t>
              </a:r>
              <a:endParaRPr lang="en-US" altLang="zh-CN" sz="2400" dirty="0">
                <a:latin typeface="华文琥珀" pitchFamily="2" charset="-122"/>
                <a:ea typeface="华文琥珀" pitchFamily="2" charset="-122"/>
              </a:endParaRPr>
            </a:p>
            <a:p>
              <a:endParaRPr lang="zh-CN" altLang="en-US" dirty="0"/>
            </a:p>
          </p:txBody>
        </p:sp>
      </p:grpSp>
    </p:spTree>
    <p:extLst>
      <p:ext uri="{BB962C8B-B14F-4D97-AF65-F5344CB8AC3E}">
        <p14:creationId xmlns:p14="http://schemas.microsoft.com/office/powerpoint/2010/main" val="3208973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p:txBody>
          <a:bodyPr/>
          <a:lstStyle/>
          <a:p>
            <a:pPr lvl="1"/>
            <a:r>
              <a:rPr lang="zh-CN" altLang="zh-CN" dirty="0"/>
              <a:t>定向力评估</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pSp>
        <p:nvGrpSpPr>
          <p:cNvPr id="9" name="组合 8"/>
          <p:cNvGrpSpPr/>
          <p:nvPr/>
        </p:nvGrpSpPr>
        <p:grpSpPr>
          <a:xfrm>
            <a:off x="1047750" y="1653059"/>
            <a:ext cx="3596258" cy="2352005"/>
            <a:chOff x="1047750" y="1653059"/>
            <a:chExt cx="3596258" cy="2352005"/>
          </a:xfrm>
        </p:grpSpPr>
        <p:sp>
          <p:nvSpPr>
            <p:cNvPr id="5" name="Rectangle 4"/>
            <p:cNvSpPr txBox="1">
              <a:spLocks noChangeArrowheads="1"/>
            </p:cNvSpPr>
            <p:nvPr/>
          </p:nvSpPr>
          <p:spPr bwMode="auto">
            <a:xfrm>
              <a:off x="2843808" y="1653059"/>
              <a:ext cx="1800200" cy="2352005"/>
            </a:xfrm>
            <a:prstGeom prst="rect">
              <a:avLst/>
            </a:prstGeom>
            <a:noFill/>
            <a:ln w="9525">
              <a:noFill/>
              <a:miter lim="800000"/>
              <a:headEnd/>
              <a:tailEnd/>
            </a:ln>
          </p:spPr>
          <p:txBody>
            <a:bodyPr/>
            <a:lstStyle/>
            <a:p>
              <a:pPr eaLnBrk="0" hangingPunct="0">
                <a:lnSpc>
                  <a:spcPct val="150000"/>
                </a:lnSpc>
                <a:spcBef>
                  <a:spcPts val="0"/>
                </a:spcBef>
                <a:buClr>
                  <a:schemeClr val="hlink"/>
                </a:buClr>
                <a:defRPr/>
              </a:pPr>
              <a:r>
                <a:rPr lang="zh-CN" altLang="en-US" sz="2400" dirty="0">
                  <a:latin typeface="华文琥珀" pitchFamily="2" charset="-122"/>
                  <a:ea typeface="华文琥珀" pitchFamily="2" charset="-122"/>
                </a:rPr>
                <a:t>时间定向力</a:t>
              </a:r>
              <a:endParaRPr lang="en-US" altLang="zh-CN" sz="2400" dirty="0">
                <a:latin typeface="华文琥珀" pitchFamily="2" charset="-122"/>
                <a:ea typeface="华文琥珀" pitchFamily="2" charset="-122"/>
              </a:endParaRPr>
            </a:p>
            <a:p>
              <a:pPr eaLnBrk="0" hangingPunct="0">
                <a:lnSpc>
                  <a:spcPct val="150000"/>
                </a:lnSpc>
                <a:spcBef>
                  <a:spcPts val="0"/>
                </a:spcBef>
                <a:buClr>
                  <a:schemeClr val="hlink"/>
                </a:buClr>
                <a:defRPr/>
              </a:pPr>
              <a:r>
                <a:rPr lang="zh-CN" altLang="en-US" sz="2400" dirty="0">
                  <a:latin typeface="华文琥珀" pitchFamily="2" charset="-122"/>
                  <a:ea typeface="华文琥珀" pitchFamily="2" charset="-122"/>
                </a:rPr>
                <a:t>地点定向力</a:t>
              </a:r>
              <a:endParaRPr lang="en-US" altLang="zh-CN" sz="2400" dirty="0">
                <a:latin typeface="华文琥珀" pitchFamily="2" charset="-122"/>
                <a:ea typeface="华文琥珀" pitchFamily="2" charset="-122"/>
              </a:endParaRPr>
            </a:p>
            <a:p>
              <a:pPr eaLnBrk="0" hangingPunct="0">
                <a:lnSpc>
                  <a:spcPct val="150000"/>
                </a:lnSpc>
                <a:spcBef>
                  <a:spcPts val="0"/>
                </a:spcBef>
                <a:buClr>
                  <a:schemeClr val="hlink"/>
                </a:buClr>
                <a:defRPr/>
              </a:pPr>
              <a:r>
                <a:rPr lang="zh-CN" altLang="en-US" sz="2400" dirty="0">
                  <a:latin typeface="华文琥珀" pitchFamily="2" charset="-122"/>
                  <a:ea typeface="华文琥珀" pitchFamily="2" charset="-122"/>
                </a:rPr>
                <a:t>空间定向力</a:t>
              </a:r>
              <a:endParaRPr lang="en-US" altLang="zh-CN" sz="2400" dirty="0">
                <a:latin typeface="华文琥珀" pitchFamily="2" charset="-122"/>
                <a:ea typeface="华文琥珀" pitchFamily="2" charset="-122"/>
              </a:endParaRPr>
            </a:p>
            <a:p>
              <a:pPr eaLnBrk="0" hangingPunct="0">
                <a:lnSpc>
                  <a:spcPct val="150000"/>
                </a:lnSpc>
                <a:spcBef>
                  <a:spcPts val="0"/>
                </a:spcBef>
                <a:buClr>
                  <a:schemeClr val="hlink"/>
                </a:buClr>
                <a:defRPr/>
              </a:pPr>
              <a:r>
                <a:rPr lang="zh-CN" altLang="en-US" sz="2400" dirty="0">
                  <a:latin typeface="华文琥珀" pitchFamily="2" charset="-122"/>
                  <a:ea typeface="华文琥珀" pitchFamily="2" charset="-122"/>
                </a:rPr>
                <a:t>人物定向力</a:t>
              </a:r>
            </a:p>
          </p:txBody>
        </p:sp>
        <p:sp>
          <p:nvSpPr>
            <p:cNvPr id="6" name="左中括号 5"/>
            <p:cNvSpPr/>
            <p:nvPr/>
          </p:nvSpPr>
          <p:spPr>
            <a:xfrm>
              <a:off x="2489200" y="1902619"/>
              <a:ext cx="215900" cy="1860351"/>
            </a:xfrm>
            <a:prstGeom prst="leftBracket">
              <a:avLst/>
            </a:prstGeom>
            <a:ln w="57150">
              <a:solidFill>
                <a:schemeClr val="accent2"/>
              </a:solidFill>
            </a:ln>
          </p:spPr>
          <p:style>
            <a:lnRef idx="3">
              <a:schemeClr val="accent4"/>
            </a:lnRef>
            <a:fillRef idx="0">
              <a:schemeClr val="accent4"/>
            </a:fillRef>
            <a:effectRef idx="2">
              <a:schemeClr val="accent4"/>
            </a:effectRef>
            <a:fontRef idx="minor">
              <a:schemeClr val="tx1"/>
            </a:fontRef>
          </p:style>
          <p:txBody>
            <a:bodyPr anchor="ctr"/>
            <a:lstStyle/>
            <a:p>
              <a:pPr algn="ctr">
                <a:defRPr/>
              </a:pPr>
              <a:endParaRPr lang="zh-CN" altLang="en-US"/>
            </a:p>
          </p:txBody>
        </p:sp>
        <p:sp>
          <p:nvSpPr>
            <p:cNvPr id="7" name="圆角矩形 6"/>
            <p:cNvSpPr/>
            <p:nvPr/>
          </p:nvSpPr>
          <p:spPr>
            <a:xfrm>
              <a:off x="1047750" y="2118519"/>
              <a:ext cx="576263" cy="1366837"/>
            </a:xfrm>
            <a:prstGeom prst="roundRect">
              <a:avLst/>
            </a:prstGeom>
          </p:spPr>
          <p:style>
            <a:lnRef idx="3">
              <a:schemeClr val="lt1"/>
            </a:lnRef>
            <a:fillRef idx="1">
              <a:schemeClr val="dk1"/>
            </a:fillRef>
            <a:effectRef idx="1">
              <a:schemeClr val="dk1"/>
            </a:effectRef>
            <a:fontRef idx="minor">
              <a:schemeClr val="lt1"/>
            </a:fontRef>
          </p:style>
          <p:txBody>
            <a:bodyPr anchor="ctr"/>
            <a:lstStyle/>
            <a:p>
              <a:pPr algn="ctr">
                <a:defRPr/>
              </a:pPr>
              <a:r>
                <a:rPr lang="zh-CN" altLang="en-US" sz="3200">
                  <a:latin typeface="黑体" pitchFamily="2" charset="-122"/>
                  <a:ea typeface="黑体" pitchFamily="2" charset="-122"/>
                </a:rPr>
                <a:t>会谈</a:t>
              </a:r>
            </a:p>
          </p:txBody>
        </p:sp>
        <p:sp>
          <p:nvSpPr>
            <p:cNvPr id="8" name="右箭头 7"/>
            <p:cNvSpPr/>
            <p:nvPr/>
          </p:nvSpPr>
          <p:spPr>
            <a:xfrm>
              <a:off x="1697038" y="2621756"/>
              <a:ext cx="792162" cy="484188"/>
            </a:xfrm>
            <a:prstGeom prst="rightArrow">
              <a:avLst>
                <a:gd name="adj1" fmla="val 40796"/>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val="1376737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p:txBody>
          <a:bodyPr/>
          <a:lstStyle/>
          <a:p>
            <a:pPr>
              <a:spcBef>
                <a:spcPts val="600"/>
              </a:spcBef>
            </a:pPr>
            <a:r>
              <a:rPr lang="zh-CN" altLang="zh-CN" dirty="0" smtClean="0"/>
              <a:t>智能评估</a:t>
            </a:r>
            <a:endParaRPr lang="en-US" altLang="zh-CN" dirty="0" smtClean="0"/>
          </a:p>
          <a:p>
            <a:pPr lvl="1">
              <a:spcBef>
                <a:spcPts val="600"/>
              </a:spcBef>
            </a:pPr>
            <a:r>
              <a:rPr lang="zh-CN" altLang="zh-CN" dirty="0"/>
              <a:t>简单提问和操作</a:t>
            </a:r>
          </a:p>
          <a:p>
            <a:pPr lvl="1">
              <a:spcBef>
                <a:spcPts val="600"/>
              </a:spcBef>
            </a:pPr>
            <a:r>
              <a:rPr lang="zh-CN" altLang="zh-CN" dirty="0"/>
              <a:t>量表评估</a:t>
            </a:r>
          </a:p>
          <a:p>
            <a:pPr lvl="2">
              <a:spcBef>
                <a:spcPts val="600"/>
              </a:spcBef>
            </a:pPr>
            <a:r>
              <a:rPr lang="zh-CN" altLang="zh-CN" dirty="0"/>
              <a:t>简明智能状态</a:t>
            </a:r>
            <a:r>
              <a:rPr lang="zh-CN" altLang="zh-CN" dirty="0" smtClean="0"/>
              <a:t>检查</a:t>
            </a:r>
            <a:endParaRPr lang="en-US" altLang="zh-CN" dirty="0" smtClean="0"/>
          </a:p>
          <a:p>
            <a:pPr lvl="2">
              <a:spcBef>
                <a:spcPts val="600"/>
              </a:spcBef>
            </a:pPr>
            <a:r>
              <a:rPr lang="zh-CN" altLang="en-US" dirty="0" smtClean="0"/>
              <a:t>神经</a:t>
            </a:r>
            <a:r>
              <a:rPr lang="zh-CN" altLang="en-US" dirty="0"/>
              <a:t>行为认知</a:t>
            </a:r>
            <a:r>
              <a:rPr lang="zh-CN" altLang="en-US" dirty="0" smtClean="0"/>
              <a:t>状态</a:t>
            </a:r>
            <a:endParaRPr lang="en-US" altLang="zh-CN" dirty="0" smtClean="0"/>
          </a:p>
          <a:p>
            <a:pPr lvl="2">
              <a:spcBef>
                <a:spcPts val="600"/>
              </a:spcBef>
            </a:pPr>
            <a:r>
              <a:rPr lang="zh-CN" altLang="en-US" dirty="0" smtClean="0"/>
              <a:t>洛</a:t>
            </a:r>
            <a:r>
              <a:rPr lang="zh-CN" altLang="en-US" dirty="0"/>
              <a:t>文斯作业疗法认知</a:t>
            </a:r>
            <a:r>
              <a:rPr lang="zh-CN" altLang="en-US" dirty="0" smtClean="0"/>
              <a:t>评估</a:t>
            </a:r>
            <a:endParaRPr lang="en-US" altLang="zh-CN" dirty="0" smtClean="0"/>
          </a:p>
          <a:p>
            <a:pPr lvl="2">
              <a:spcBef>
                <a:spcPts val="600"/>
              </a:spcBef>
            </a:pPr>
            <a:r>
              <a:rPr lang="zh-CN" altLang="en-US" dirty="0"/>
              <a:t>画钟测验</a:t>
            </a:r>
            <a:endParaRPr lang="en-US" altLang="zh-CN" dirty="0"/>
          </a:p>
          <a:p>
            <a:pPr lvl="2">
              <a:spcBef>
                <a:spcPts val="600"/>
              </a:spcBef>
            </a:pPr>
            <a:endParaRPr lang="zh-CN" altLang="zh-CN" dirty="0"/>
          </a:p>
          <a:p>
            <a:pPr>
              <a:spcBef>
                <a:spcPts val="600"/>
              </a:spcBef>
            </a:pPr>
            <a:endParaRPr lang="zh-CN" altLang="zh-CN" dirty="0" smtClean="0"/>
          </a:p>
          <a:p>
            <a:pPr>
              <a:spcBef>
                <a:spcPts val="600"/>
              </a:spcBef>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5297" t="21713" r="78149" b="56574"/>
          <a:stretch/>
        </p:blipFill>
        <p:spPr bwMode="auto">
          <a:xfrm>
            <a:off x="1759989" y="4725143"/>
            <a:ext cx="849166" cy="83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26424" t="34619" r="57730" b="44667"/>
          <a:stretch/>
        </p:blipFill>
        <p:spPr bwMode="auto">
          <a:xfrm>
            <a:off x="3349097" y="4653136"/>
            <a:ext cx="910470" cy="892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48152" t="47535" r="35652" b="31070"/>
          <a:stretch/>
        </p:blipFill>
        <p:spPr bwMode="auto">
          <a:xfrm>
            <a:off x="4936701" y="4581128"/>
            <a:ext cx="953102" cy="94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69630" t="59754" r="13891" b="18741"/>
          <a:stretch/>
        </p:blipFill>
        <p:spPr bwMode="auto">
          <a:xfrm>
            <a:off x="6741820" y="4581128"/>
            <a:ext cx="1014235" cy="992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844972" y="5661248"/>
            <a:ext cx="595035" cy="338554"/>
          </a:xfrm>
          <a:prstGeom prst="rect">
            <a:avLst/>
          </a:prstGeom>
          <a:noFill/>
        </p:spPr>
        <p:txBody>
          <a:bodyPr wrap="none" rtlCol="0">
            <a:spAutoFit/>
          </a:bodyPr>
          <a:lstStyle/>
          <a:p>
            <a:r>
              <a:rPr lang="zh-CN" altLang="en-US" sz="1600" dirty="0" smtClean="0">
                <a:solidFill>
                  <a:srgbClr val="0000FF"/>
                </a:solidFill>
              </a:rPr>
              <a:t>正常</a:t>
            </a:r>
            <a:endParaRPr lang="zh-CN" altLang="en-US" sz="1600" dirty="0">
              <a:solidFill>
                <a:srgbClr val="0000FF"/>
              </a:solidFill>
            </a:endParaRPr>
          </a:p>
        </p:txBody>
      </p:sp>
      <p:sp>
        <p:nvSpPr>
          <p:cNvPr id="10" name="TextBox 9"/>
          <p:cNvSpPr txBox="1"/>
          <p:nvPr/>
        </p:nvSpPr>
        <p:spPr>
          <a:xfrm>
            <a:off x="3203848" y="5445948"/>
            <a:ext cx="1146187" cy="584775"/>
          </a:xfrm>
          <a:prstGeom prst="rect">
            <a:avLst/>
          </a:prstGeom>
          <a:noFill/>
        </p:spPr>
        <p:txBody>
          <a:bodyPr wrap="square" rtlCol="0">
            <a:spAutoFit/>
          </a:bodyPr>
          <a:lstStyle/>
          <a:p>
            <a:r>
              <a:rPr lang="zh-CN" altLang="en-US" sz="1600" dirty="0" smtClean="0">
                <a:solidFill>
                  <a:srgbClr val="0000FF"/>
                </a:solidFill>
              </a:rPr>
              <a:t>轻度认知功能障碍</a:t>
            </a:r>
            <a:endParaRPr lang="zh-CN" altLang="en-US" sz="1600" dirty="0">
              <a:solidFill>
                <a:srgbClr val="0000FF"/>
              </a:solidFill>
            </a:endParaRPr>
          </a:p>
        </p:txBody>
      </p:sp>
      <p:sp>
        <p:nvSpPr>
          <p:cNvPr id="11" name="TextBox 10"/>
          <p:cNvSpPr txBox="1"/>
          <p:nvPr/>
        </p:nvSpPr>
        <p:spPr>
          <a:xfrm>
            <a:off x="4855159" y="5445224"/>
            <a:ext cx="1146187" cy="584775"/>
          </a:xfrm>
          <a:prstGeom prst="rect">
            <a:avLst/>
          </a:prstGeom>
          <a:noFill/>
        </p:spPr>
        <p:txBody>
          <a:bodyPr wrap="square" rtlCol="0">
            <a:spAutoFit/>
          </a:bodyPr>
          <a:lstStyle/>
          <a:p>
            <a:r>
              <a:rPr lang="zh-CN" altLang="en-US" sz="1600" dirty="0" smtClean="0">
                <a:solidFill>
                  <a:srgbClr val="0000FF"/>
                </a:solidFill>
              </a:rPr>
              <a:t>中度认知功能障碍</a:t>
            </a:r>
            <a:endParaRPr lang="zh-CN" altLang="en-US" sz="1600" dirty="0">
              <a:solidFill>
                <a:srgbClr val="0000FF"/>
              </a:solidFill>
            </a:endParaRPr>
          </a:p>
        </p:txBody>
      </p:sp>
      <p:sp>
        <p:nvSpPr>
          <p:cNvPr id="12" name="TextBox 11"/>
          <p:cNvSpPr txBox="1"/>
          <p:nvPr/>
        </p:nvSpPr>
        <p:spPr>
          <a:xfrm>
            <a:off x="6728565" y="5490056"/>
            <a:ext cx="1146187" cy="584775"/>
          </a:xfrm>
          <a:prstGeom prst="rect">
            <a:avLst/>
          </a:prstGeom>
          <a:noFill/>
        </p:spPr>
        <p:txBody>
          <a:bodyPr wrap="square" rtlCol="0">
            <a:spAutoFit/>
          </a:bodyPr>
          <a:lstStyle/>
          <a:p>
            <a:r>
              <a:rPr lang="zh-CN" altLang="en-US" sz="1600" dirty="0" smtClean="0">
                <a:solidFill>
                  <a:srgbClr val="0000FF"/>
                </a:solidFill>
              </a:rPr>
              <a:t>重度认知功能障碍</a:t>
            </a:r>
            <a:endParaRPr lang="zh-CN" altLang="en-US" sz="1600" dirty="0">
              <a:solidFill>
                <a:srgbClr val="0000FF"/>
              </a:solidFill>
            </a:endParaRPr>
          </a:p>
        </p:txBody>
      </p:sp>
      <p:sp>
        <p:nvSpPr>
          <p:cNvPr id="13" name="TextBox 12"/>
          <p:cNvSpPr txBox="1"/>
          <p:nvPr/>
        </p:nvSpPr>
        <p:spPr>
          <a:xfrm>
            <a:off x="3275856" y="6050105"/>
            <a:ext cx="2800767" cy="461665"/>
          </a:xfrm>
          <a:prstGeom prst="rect">
            <a:avLst/>
          </a:prstGeom>
          <a:noFill/>
        </p:spPr>
        <p:txBody>
          <a:bodyPr wrap="none" rtlCol="0">
            <a:spAutoFit/>
          </a:bodyPr>
          <a:lstStyle/>
          <a:p>
            <a:r>
              <a:rPr lang="zh-CN" altLang="en-US" sz="2400" dirty="0" smtClean="0">
                <a:solidFill>
                  <a:srgbClr val="7030A0"/>
                </a:solidFill>
                <a:latin typeface="隶书" pitchFamily="49" charset="-122"/>
                <a:ea typeface="隶书" pitchFamily="49" charset="-122"/>
              </a:rPr>
              <a:t>画钟测验：</a:t>
            </a:r>
            <a:r>
              <a:rPr lang="en-US" altLang="zh-CN" sz="2400" dirty="0" smtClean="0">
                <a:solidFill>
                  <a:srgbClr val="7030A0"/>
                </a:solidFill>
                <a:latin typeface="隶书" pitchFamily="49" charset="-122"/>
                <a:ea typeface="隶书" pitchFamily="49" charset="-122"/>
              </a:rPr>
              <a:t>2</a:t>
            </a:r>
            <a:r>
              <a:rPr lang="zh-CN" altLang="en-US" sz="2400" dirty="0">
                <a:solidFill>
                  <a:srgbClr val="7030A0"/>
                </a:solidFill>
                <a:latin typeface="隶书" pitchFamily="49" charset="-122"/>
                <a:ea typeface="隶书" pitchFamily="49" charset="-122"/>
              </a:rPr>
              <a:t>点</a:t>
            </a:r>
            <a:r>
              <a:rPr lang="en-US" altLang="zh-CN" sz="2400" dirty="0" smtClean="0">
                <a:solidFill>
                  <a:srgbClr val="7030A0"/>
                </a:solidFill>
                <a:latin typeface="隶书" pitchFamily="49" charset="-122"/>
                <a:ea typeface="隶书" pitchFamily="49" charset="-122"/>
              </a:rPr>
              <a:t>45</a:t>
            </a:r>
            <a:r>
              <a:rPr lang="zh-CN" altLang="en-US" sz="2400" dirty="0" smtClean="0">
                <a:solidFill>
                  <a:srgbClr val="7030A0"/>
                </a:solidFill>
                <a:latin typeface="隶书" pitchFamily="49" charset="-122"/>
                <a:ea typeface="隶书" pitchFamily="49" charset="-122"/>
              </a:rPr>
              <a:t>分</a:t>
            </a:r>
            <a:endParaRPr lang="zh-CN" altLang="en-US" sz="2400" dirty="0">
              <a:solidFill>
                <a:srgbClr val="7030A0"/>
              </a:solidFill>
              <a:latin typeface="隶书" pitchFamily="49" charset="-122"/>
              <a:ea typeface="隶书" pitchFamily="49" charset="-122"/>
            </a:endParaRPr>
          </a:p>
        </p:txBody>
      </p:sp>
    </p:spTree>
    <p:extLst>
      <p:ext uri="{BB962C8B-B14F-4D97-AF65-F5344CB8AC3E}">
        <p14:creationId xmlns:p14="http://schemas.microsoft.com/office/powerpoint/2010/main" val="940148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p:txBody>
          <a:bodyPr/>
          <a:lstStyle/>
          <a:p>
            <a:pPr marL="0" indent="0">
              <a:buNone/>
            </a:pPr>
            <a:r>
              <a:rPr lang="zh-CN" altLang="en-US" dirty="0" smtClean="0"/>
              <a:t>（四）相关护理诊断</a:t>
            </a:r>
            <a:endParaRPr lang="en-US" altLang="zh-CN" dirty="0" smtClean="0"/>
          </a:p>
          <a:p>
            <a:pPr marL="457200" lvl="1" indent="0">
              <a:buNone/>
            </a:pPr>
            <a:r>
              <a:rPr lang="en-US" altLang="zh-CN" sz="3200" dirty="0">
                <a:latin typeface="隶书" pitchFamily="49" charset="-122"/>
                <a:ea typeface="隶书" pitchFamily="49" charset="-122"/>
              </a:rPr>
              <a:t>1.</a:t>
            </a:r>
            <a:r>
              <a:rPr lang="zh-CN" altLang="zh-CN" sz="3200" dirty="0">
                <a:latin typeface="隶书" pitchFamily="49" charset="-122"/>
                <a:ea typeface="隶书" pitchFamily="49" charset="-122"/>
              </a:rPr>
              <a:t>急性意识障碍</a:t>
            </a:r>
            <a:r>
              <a:rPr lang="en-US" altLang="zh-CN" sz="3200" dirty="0">
                <a:latin typeface="隶书" pitchFamily="49" charset="-122"/>
                <a:ea typeface="隶书" pitchFamily="49" charset="-122"/>
              </a:rPr>
              <a:t>/</a:t>
            </a:r>
            <a:r>
              <a:rPr lang="zh-CN" altLang="zh-CN" sz="3200" dirty="0">
                <a:latin typeface="隶书" pitchFamily="49" charset="-122"/>
                <a:ea typeface="隶书" pitchFamily="49" charset="-122"/>
              </a:rPr>
              <a:t>慢性意识</a:t>
            </a:r>
            <a:r>
              <a:rPr lang="zh-CN" altLang="zh-CN" sz="3200" dirty="0" smtClean="0">
                <a:latin typeface="隶书" pitchFamily="49" charset="-122"/>
                <a:ea typeface="隶书" pitchFamily="49" charset="-122"/>
              </a:rPr>
              <a:t>障碍</a:t>
            </a:r>
            <a:endParaRPr lang="zh-CN" altLang="zh-CN" sz="3200" dirty="0">
              <a:latin typeface="隶书" pitchFamily="49" charset="-122"/>
              <a:ea typeface="隶书" pitchFamily="49" charset="-122"/>
            </a:endParaRPr>
          </a:p>
          <a:p>
            <a:pPr marL="457200" lvl="1" indent="0">
              <a:buNone/>
            </a:pPr>
            <a:r>
              <a:rPr lang="en-US" altLang="zh-CN" sz="3200" dirty="0">
                <a:latin typeface="隶书" pitchFamily="49" charset="-122"/>
                <a:ea typeface="隶书" pitchFamily="49" charset="-122"/>
              </a:rPr>
              <a:t>2</a:t>
            </a:r>
            <a:r>
              <a:rPr lang="en-US" altLang="zh-CN" sz="3200" dirty="0" smtClean="0">
                <a:latin typeface="隶书" pitchFamily="49" charset="-122"/>
                <a:ea typeface="隶书" pitchFamily="49" charset="-122"/>
              </a:rPr>
              <a:t>.</a:t>
            </a:r>
            <a:r>
              <a:rPr lang="zh-CN" altLang="zh-CN" sz="3200" dirty="0" smtClean="0">
                <a:latin typeface="隶书" pitchFamily="49" charset="-122"/>
                <a:ea typeface="隶书" pitchFamily="49" charset="-122"/>
              </a:rPr>
              <a:t>记忆</a:t>
            </a:r>
            <a:r>
              <a:rPr lang="zh-CN" altLang="zh-CN" sz="3200" dirty="0">
                <a:latin typeface="隶书" pitchFamily="49" charset="-122"/>
                <a:ea typeface="隶书" pitchFamily="49" charset="-122"/>
              </a:rPr>
              <a:t>功能</a:t>
            </a:r>
            <a:r>
              <a:rPr lang="zh-CN" altLang="zh-CN" sz="3200" dirty="0" smtClean="0">
                <a:latin typeface="隶书" pitchFamily="49" charset="-122"/>
                <a:ea typeface="隶书" pitchFamily="49" charset="-122"/>
              </a:rPr>
              <a:t>障碍</a:t>
            </a:r>
            <a:endParaRPr lang="zh-CN" altLang="zh-CN" sz="3200" dirty="0">
              <a:latin typeface="隶书" pitchFamily="49" charset="-122"/>
              <a:ea typeface="隶书" pitchFamily="49" charset="-122"/>
            </a:endParaRPr>
          </a:p>
          <a:p>
            <a:pPr marL="457200" lvl="1" indent="0">
              <a:buNone/>
            </a:pPr>
            <a:r>
              <a:rPr lang="en-US" altLang="zh-CN" sz="3200" dirty="0">
                <a:latin typeface="隶书" pitchFamily="49" charset="-122"/>
                <a:ea typeface="隶书" pitchFamily="49" charset="-122"/>
              </a:rPr>
              <a:t>3</a:t>
            </a:r>
            <a:r>
              <a:rPr lang="en-US" altLang="zh-CN" sz="3200" dirty="0" smtClean="0">
                <a:latin typeface="隶书" pitchFamily="49" charset="-122"/>
                <a:ea typeface="隶书" pitchFamily="49" charset="-122"/>
              </a:rPr>
              <a:t>.</a:t>
            </a:r>
            <a:r>
              <a:rPr lang="zh-CN" altLang="zh-CN" sz="3200" dirty="0" smtClean="0">
                <a:latin typeface="隶书" pitchFamily="49" charset="-122"/>
                <a:ea typeface="隶书" pitchFamily="49" charset="-122"/>
              </a:rPr>
              <a:t>语言</a:t>
            </a:r>
            <a:r>
              <a:rPr lang="zh-CN" altLang="zh-CN" sz="3200" dirty="0">
                <a:latin typeface="隶书" pitchFamily="49" charset="-122"/>
                <a:ea typeface="隶书" pitchFamily="49" charset="-122"/>
              </a:rPr>
              <a:t>沟通</a:t>
            </a:r>
            <a:r>
              <a:rPr lang="zh-CN" altLang="zh-CN" sz="3200" dirty="0" smtClean="0">
                <a:latin typeface="隶书" pitchFamily="49" charset="-122"/>
                <a:ea typeface="隶书" pitchFamily="49" charset="-122"/>
              </a:rPr>
              <a:t>障碍</a:t>
            </a:r>
            <a:endParaRPr lang="zh-CN" altLang="zh-CN" sz="3200" dirty="0">
              <a:latin typeface="隶书" pitchFamily="49" charset="-122"/>
              <a:ea typeface="隶书" pitchFamily="49" charset="-122"/>
            </a:endParaRPr>
          </a:p>
          <a:p>
            <a:pPr marL="457200" lvl="1" indent="0">
              <a:buNone/>
            </a:pPr>
            <a:r>
              <a:rPr lang="en-US" altLang="zh-CN" sz="3200" dirty="0">
                <a:latin typeface="隶书" pitchFamily="49" charset="-122"/>
                <a:ea typeface="隶书" pitchFamily="49" charset="-122"/>
              </a:rPr>
              <a:t>4</a:t>
            </a:r>
            <a:r>
              <a:rPr lang="en-US" altLang="zh-CN" sz="3200" dirty="0" smtClean="0">
                <a:latin typeface="隶书" pitchFamily="49" charset="-122"/>
                <a:ea typeface="隶书" pitchFamily="49" charset="-122"/>
              </a:rPr>
              <a:t>.</a:t>
            </a:r>
            <a:r>
              <a:rPr lang="zh-CN" altLang="zh-CN" sz="3200" dirty="0" smtClean="0">
                <a:latin typeface="隶书" pitchFamily="49" charset="-122"/>
                <a:ea typeface="隶书" pitchFamily="49" charset="-122"/>
              </a:rPr>
              <a:t>感知</a:t>
            </a:r>
            <a:r>
              <a:rPr lang="zh-CN" altLang="zh-CN" sz="3200" dirty="0">
                <a:latin typeface="隶书" pitchFamily="49" charset="-122"/>
                <a:ea typeface="隶书" pitchFamily="49" charset="-122"/>
              </a:rPr>
              <a:t>觉</a:t>
            </a:r>
            <a:r>
              <a:rPr lang="zh-CN" altLang="zh-CN" sz="3200" dirty="0" smtClean="0">
                <a:latin typeface="隶书" pitchFamily="49" charset="-122"/>
                <a:ea typeface="隶书" pitchFamily="49" charset="-122"/>
              </a:rPr>
              <a:t>紊乱</a:t>
            </a:r>
            <a:endParaRPr lang="zh-CN" altLang="en-US" sz="3200" dirty="0">
              <a:latin typeface="隶书" pitchFamily="49" charset="-122"/>
              <a:ea typeface="隶书" pitchFamily="49"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79406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二、情绪与情感</a:t>
            </a:r>
            <a:endParaRPr lang="zh-CN" altLang="en-US" dirty="0"/>
          </a:p>
        </p:txBody>
      </p:sp>
      <p:sp>
        <p:nvSpPr>
          <p:cNvPr id="3" name="内容占位符 2"/>
          <p:cNvSpPr>
            <a:spLocks noGrp="1"/>
          </p:cNvSpPr>
          <p:nvPr>
            <p:ph idx="1"/>
          </p:nvPr>
        </p:nvSpPr>
        <p:spPr>
          <a:xfrm>
            <a:off x="304800" y="1214422"/>
            <a:ext cx="6859488" cy="5033978"/>
          </a:xfrm>
        </p:spPr>
        <p:txBody>
          <a:bodyPr/>
          <a:lstStyle/>
          <a:p>
            <a:pPr marL="0" indent="0">
              <a:buNone/>
            </a:pPr>
            <a:r>
              <a:rPr lang="zh-CN" altLang="zh-CN" dirty="0"/>
              <a:t>（一）基础知识</a:t>
            </a:r>
          </a:p>
          <a:p>
            <a:pPr marL="457200" lvl="1" indent="0">
              <a:buNone/>
            </a:pPr>
            <a:r>
              <a:rPr lang="en-US" altLang="zh-CN" dirty="0"/>
              <a:t>1.</a:t>
            </a:r>
            <a:r>
              <a:rPr lang="zh-CN" altLang="zh-CN" dirty="0"/>
              <a:t>情绪与</a:t>
            </a:r>
            <a:r>
              <a:rPr lang="zh-CN" altLang="zh-CN" dirty="0" smtClean="0"/>
              <a:t>情感</a:t>
            </a:r>
            <a:r>
              <a:rPr lang="zh-CN" altLang="en-US" dirty="0" smtClean="0"/>
              <a:t>的定义</a:t>
            </a:r>
            <a:endParaRPr lang="zh-CN" altLang="zh-CN" dirty="0"/>
          </a:p>
          <a:p>
            <a:pPr lvl="2"/>
            <a:r>
              <a:rPr lang="zh-CN" altLang="zh-CN" dirty="0" smtClean="0"/>
              <a:t>是</a:t>
            </a:r>
            <a:r>
              <a:rPr lang="zh-CN" altLang="zh-CN" dirty="0"/>
              <a:t>个体对客观事物是否满足自身需要的内心体验与</a:t>
            </a:r>
            <a:r>
              <a:rPr lang="zh-CN" altLang="zh-CN" dirty="0" smtClean="0"/>
              <a:t>反映</a:t>
            </a:r>
            <a:endParaRPr lang="en-US" altLang="zh-CN" dirty="0" smtClean="0"/>
          </a:p>
          <a:p>
            <a:pPr lvl="2"/>
            <a:r>
              <a:rPr lang="zh-CN" altLang="en-US" dirty="0"/>
              <a:t>当需求获得</a:t>
            </a:r>
            <a:r>
              <a:rPr lang="zh-CN" altLang="en-US" b="1" dirty="0">
                <a:solidFill>
                  <a:srgbClr val="FE230C"/>
                </a:solidFill>
              </a:rPr>
              <a:t>满足</a:t>
            </a:r>
            <a:r>
              <a:rPr lang="zh-CN" altLang="en-US" dirty="0"/>
              <a:t>就会引起</a:t>
            </a:r>
            <a:r>
              <a:rPr lang="zh-CN" altLang="en-US" b="1" dirty="0">
                <a:solidFill>
                  <a:srgbClr val="0000FF"/>
                </a:solidFill>
              </a:rPr>
              <a:t>积极的</a:t>
            </a:r>
            <a:r>
              <a:rPr lang="zh-CN" altLang="en-US" dirty="0"/>
              <a:t>情绪与情感；反之则会产生</a:t>
            </a:r>
            <a:r>
              <a:rPr lang="zh-CN" altLang="en-US" b="1" dirty="0">
                <a:solidFill>
                  <a:srgbClr val="0000FF"/>
                </a:solidFill>
              </a:rPr>
              <a:t>消极的</a:t>
            </a:r>
            <a:r>
              <a:rPr lang="zh-CN" altLang="en-US" dirty="0"/>
              <a:t>情绪与情感。</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2" descr="207-2004-12-14-7-12-521334"/>
          <p:cNvPicPr>
            <a:picLocks noChangeAspect="1" noChangeArrowheads="1"/>
          </p:cNvPicPr>
          <p:nvPr/>
        </p:nvPicPr>
        <p:blipFill>
          <a:blip r:embed="rId2">
            <a:extLst>
              <a:ext uri="{28A0092B-C50C-407E-A947-70E740481C1C}">
                <a14:useLocalDpi xmlns:a14="http://schemas.microsoft.com/office/drawing/2010/main" val="0"/>
              </a:ext>
            </a:extLst>
          </a:blip>
          <a:srcRect l="72897" r="3441" b="22145"/>
          <a:stretch>
            <a:fillRect/>
          </a:stretch>
        </p:blipFill>
        <p:spPr bwMode="auto">
          <a:xfrm>
            <a:off x="7524328" y="1472878"/>
            <a:ext cx="1329843" cy="4260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751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二、情绪与情感</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7" name="矩形 5"/>
          <p:cNvSpPr>
            <a:spLocks noChangeArrowheads="1"/>
          </p:cNvSpPr>
          <p:nvPr/>
        </p:nvSpPr>
        <p:spPr bwMode="auto">
          <a:xfrm>
            <a:off x="2339752" y="5085647"/>
            <a:ext cx="4680520" cy="646331"/>
          </a:xfrm>
          <a:prstGeom prst="rect">
            <a:avLst/>
          </a:prstGeom>
          <a:ln/>
        </p:spPr>
        <p:style>
          <a:lnRef idx="3">
            <a:schemeClr val="lt1"/>
          </a:lnRef>
          <a:fillRef idx="1">
            <a:schemeClr val="dk1"/>
          </a:fillRef>
          <a:effectRef idx="1">
            <a:schemeClr val="dk1"/>
          </a:effectRef>
          <a:fontRef idx="minor">
            <a:schemeClr val="lt1"/>
          </a:fontRef>
        </p:style>
        <p:txBody>
          <a:bodyPr wrap="square" lIns="36000" rIns="36000">
            <a:noAutofit/>
          </a:bodyPr>
          <a:lstStyle/>
          <a:p>
            <a:pPr marL="0" lvl="1" algn="ctr">
              <a:lnSpc>
                <a:spcPct val="150000"/>
              </a:lnSpc>
              <a:buClr>
                <a:srgbClr val="163794"/>
              </a:buClr>
              <a:buSzPct val="70000"/>
            </a:pPr>
            <a:r>
              <a:rPr lang="zh-CN" altLang="en-US" sz="2400" dirty="0" smtClean="0">
                <a:solidFill>
                  <a:schemeClr val="bg1"/>
                </a:solidFill>
                <a:latin typeface="Arial Narrow" pitchFamily="34" charset="0"/>
                <a:ea typeface="黑体" pitchFamily="2" charset="-122"/>
              </a:rPr>
              <a:t>情绪</a:t>
            </a:r>
            <a:r>
              <a:rPr lang="zh-CN" altLang="en-US" sz="2400" dirty="0">
                <a:solidFill>
                  <a:schemeClr val="bg1"/>
                </a:solidFill>
                <a:latin typeface="Arial Narrow" pitchFamily="34" charset="0"/>
                <a:ea typeface="黑体" pitchFamily="2" charset="-122"/>
              </a:rPr>
              <a:t>发展在前，情感体验在后</a:t>
            </a:r>
          </a:p>
        </p:txBody>
      </p:sp>
      <p:sp>
        <p:nvSpPr>
          <p:cNvPr id="8" name="圆角矩形 7"/>
          <p:cNvSpPr/>
          <p:nvPr/>
        </p:nvSpPr>
        <p:spPr>
          <a:xfrm>
            <a:off x="2339752" y="1340768"/>
            <a:ext cx="4896544"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2800" b="1" dirty="0">
                <a:solidFill>
                  <a:schemeClr val="bg1"/>
                </a:solidFill>
                <a:latin typeface="黑体" pitchFamily="49" charset="-122"/>
                <a:ea typeface="黑体" pitchFamily="49" charset="-122"/>
              </a:rPr>
              <a:t>情绪与情感的区别与</a:t>
            </a:r>
            <a:r>
              <a:rPr lang="zh-CN" altLang="en-US" sz="2800" b="1" dirty="0" smtClean="0">
                <a:solidFill>
                  <a:schemeClr val="bg1"/>
                </a:solidFill>
                <a:latin typeface="黑体" pitchFamily="49" charset="-122"/>
                <a:ea typeface="黑体" pitchFamily="49" charset="-122"/>
              </a:rPr>
              <a:t>联系</a:t>
            </a:r>
            <a:endParaRPr lang="zh-CN" altLang="en-US" sz="2800" dirty="0">
              <a:solidFill>
                <a:schemeClr val="bg1"/>
              </a:solidFill>
              <a:latin typeface="黑体" pitchFamily="49" charset="-122"/>
              <a:ea typeface="黑体" pitchFamily="49" charset="-122"/>
            </a:endParaRPr>
          </a:p>
        </p:txBody>
      </p:sp>
      <p:sp>
        <p:nvSpPr>
          <p:cNvPr id="9" name="内容占位符 4"/>
          <p:cNvSpPr txBox="1">
            <a:spLocks/>
          </p:cNvSpPr>
          <p:nvPr/>
        </p:nvSpPr>
        <p:spPr>
          <a:xfrm>
            <a:off x="390398" y="2204864"/>
            <a:ext cx="4901682" cy="2592685"/>
          </a:xfrm>
          <a:prstGeom prst="rect">
            <a:avLst/>
          </a:prstGeom>
        </p:spPr>
        <p:txBody>
          <a:bodyPr/>
          <a:lstStyle>
            <a:lvl1pPr marL="342900" indent="-342900" algn="l" rtl="0" eaLnBrk="0" fontAlgn="base" hangingPunct="0">
              <a:spcBef>
                <a:spcPct val="20000"/>
              </a:spcBef>
              <a:spcAft>
                <a:spcPct val="0"/>
              </a:spcAft>
              <a:buClr>
                <a:schemeClr val="hlink"/>
              </a:buClr>
              <a:buFont typeface="Wingdings" pitchFamily="2" charset="2"/>
              <a:buChar char="v"/>
              <a:defRPr sz="3000" b="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rgbClr val="1D1496"/>
                </a:solidFill>
                <a:latin typeface="楷体_GB2312" pitchFamily="49" charset="-122"/>
                <a:ea typeface="楷体_GB2312" pitchFamily="49" charset="-122"/>
              </a:defRPr>
            </a:lvl2pPr>
            <a:lvl3pPr marL="1143000" indent="-228600" algn="l" rtl="0" eaLnBrk="0" fontAlgn="base" hangingPunct="0">
              <a:spcBef>
                <a:spcPct val="20000"/>
              </a:spcBef>
              <a:spcAft>
                <a:spcPct val="0"/>
              </a:spcAft>
              <a:buClr>
                <a:schemeClr val="tx1"/>
              </a:buClr>
              <a:buChar char="•"/>
              <a:defRPr sz="2800">
                <a:solidFill>
                  <a:srgbClr val="7030A0"/>
                </a:solidFill>
                <a:latin typeface="楷体_GB2312" pitchFamily="49" charset="-122"/>
                <a:ea typeface="楷体_GB2312" pitchFamily="49" charset="-122"/>
              </a:defRPr>
            </a:lvl3pPr>
            <a:lvl4pPr marL="1600200" indent="-228600" algn="l" rtl="0" eaLnBrk="0" fontAlgn="base" hangingPunct="0">
              <a:spcBef>
                <a:spcPct val="20000"/>
              </a:spcBef>
              <a:spcAft>
                <a:spcPct val="0"/>
              </a:spcAft>
              <a:buChar char="–"/>
              <a:defRPr sz="2600">
                <a:solidFill>
                  <a:schemeClr val="tx1"/>
                </a:solidFill>
                <a:latin typeface="楷体_GB2312" pitchFamily="49" charset="-122"/>
                <a:ea typeface="楷体_GB2312" pitchFamily="49" charset="-122"/>
              </a:defRPr>
            </a:lvl4pPr>
            <a:lvl5pPr marL="2057400" indent="-228600" algn="l" rtl="0" eaLnBrk="0" fontAlgn="base" hangingPunct="0">
              <a:spcBef>
                <a:spcPct val="20000"/>
              </a:spcBef>
              <a:spcAft>
                <a:spcPct val="0"/>
              </a:spcAft>
              <a:buChar char="»"/>
              <a:defRPr sz="2600">
                <a:solidFill>
                  <a:srgbClr val="00B050"/>
                </a:solidFill>
                <a:latin typeface="楷体_GB2312" pitchFamily="49" charset="-122"/>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r>
              <a:rPr lang="zh-CN" altLang="en-US" dirty="0" smtClean="0">
                <a:solidFill>
                  <a:srgbClr val="1D1496"/>
                </a:solidFill>
                <a:latin typeface="黑体" pitchFamily="49" charset="-122"/>
                <a:ea typeface="黑体" pitchFamily="49" charset="-122"/>
              </a:rPr>
              <a:t>情绪</a:t>
            </a:r>
            <a:endParaRPr lang="en-US" altLang="zh-CN" dirty="0" smtClean="0">
              <a:solidFill>
                <a:srgbClr val="1D1496"/>
              </a:solidFill>
              <a:latin typeface="黑体" pitchFamily="49" charset="-122"/>
              <a:ea typeface="黑体" pitchFamily="49" charset="-122"/>
            </a:endParaRPr>
          </a:p>
          <a:p>
            <a:pPr lvl="1">
              <a:buSzPct val="70000"/>
              <a:buFont typeface="Wingdings" pitchFamily="2" charset="2"/>
              <a:buChar char="Ø"/>
            </a:pPr>
            <a:r>
              <a:rPr lang="zh-CN" altLang="en-US" sz="2600" dirty="0" smtClean="0">
                <a:solidFill>
                  <a:srgbClr val="7030A0"/>
                </a:solidFill>
                <a:latin typeface="黑体" pitchFamily="49" charset="-122"/>
                <a:ea typeface="黑体" pitchFamily="49" charset="-122"/>
              </a:rPr>
              <a:t>人与动物共有</a:t>
            </a:r>
            <a:endParaRPr lang="en-US" altLang="zh-CN" sz="2600" dirty="0" smtClean="0">
              <a:solidFill>
                <a:srgbClr val="7030A0"/>
              </a:solidFill>
              <a:latin typeface="黑体" pitchFamily="49" charset="-122"/>
              <a:ea typeface="黑体" pitchFamily="49" charset="-122"/>
            </a:endParaRPr>
          </a:p>
          <a:p>
            <a:pPr lvl="1">
              <a:buSzPct val="70000"/>
              <a:buFont typeface="Wingdings" pitchFamily="2" charset="2"/>
              <a:buChar char="Ø"/>
            </a:pPr>
            <a:r>
              <a:rPr lang="zh-CN" altLang="en-US" sz="2600" dirty="0" smtClean="0">
                <a:solidFill>
                  <a:srgbClr val="7030A0"/>
                </a:solidFill>
                <a:latin typeface="黑体" pitchFamily="49" charset="-122"/>
                <a:ea typeface="黑体" pitchFamily="49" charset="-122"/>
              </a:rPr>
              <a:t>不稳定</a:t>
            </a:r>
            <a:endParaRPr lang="en-US" altLang="zh-CN" sz="2600" dirty="0" smtClean="0">
              <a:solidFill>
                <a:srgbClr val="7030A0"/>
              </a:solidFill>
              <a:latin typeface="黑体" pitchFamily="49" charset="-122"/>
              <a:ea typeface="黑体" pitchFamily="49" charset="-122"/>
            </a:endParaRPr>
          </a:p>
          <a:p>
            <a:pPr lvl="1">
              <a:buSzPct val="70000"/>
              <a:buFont typeface="Wingdings" pitchFamily="2" charset="2"/>
              <a:buChar char="Ø"/>
            </a:pPr>
            <a:r>
              <a:rPr lang="zh-CN" altLang="en-US" sz="2600" dirty="0" smtClean="0">
                <a:solidFill>
                  <a:srgbClr val="7030A0"/>
                </a:solidFill>
                <a:latin typeface="黑体" pitchFamily="49" charset="-122"/>
                <a:ea typeface="黑体" pitchFamily="49" charset="-122"/>
              </a:rPr>
              <a:t>情境性、冲动性和暂时性</a:t>
            </a:r>
            <a:endParaRPr lang="en-US" altLang="zh-CN" sz="2600" dirty="0" smtClean="0">
              <a:solidFill>
                <a:srgbClr val="7030A0"/>
              </a:solidFill>
              <a:latin typeface="黑体" pitchFamily="49" charset="-122"/>
              <a:ea typeface="黑体" pitchFamily="49" charset="-122"/>
            </a:endParaRPr>
          </a:p>
          <a:p>
            <a:pPr lvl="1">
              <a:buSzPct val="70000"/>
              <a:buFont typeface="Wingdings" pitchFamily="2" charset="2"/>
              <a:buChar char="Ø"/>
            </a:pPr>
            <a:r>
              <a:rPr lang="zh-CN" altLang="en-US" sz="2600" dirty="0" smtClean="0">
                <a:solidFill>
                  <a:srgbClr val="7030A0"/>
                </a:solidFill>
                <a:latin typeface="黑体" pitchFamily="49" charset="-122"/>
                <a:ea typeface="黑体" pitchFamily="49" charset="-122"/>
              </a:rPr>
              <a:t>外部表现</a:t>
            </a:r>
          </a:p>
        </p:txBody>
      </p:sp>
      <p:sp>
        <p:nvSpPr>
          <p:cNvPr id="10" name="内容占位符 4"/>
          <p:cNvSpPr txBox="1">
            <a:spLocks/>
          </p:cNvSpPr>
          <p:nvPr/>
        </p:nvSpPr>
        <p:spPr>
          <a:xfrm>
            <a:off x="4716016" y="2276872"/>
            <a:ext cx="4901682" cy="2592685"/>
          </a:xfrm>
          <a:prstGeom prst="rect">
            <a:avLst/>
          </a:prstGeom>
        </p:spPr>
        <p:txBody>
          <a:bodyPr/>
          <a:lstStyle>
            <a:lvl1pPr marL="342900" indent="-342900" algn="l" rtl="0" eaLnBrk="0" fontAlgn="base" hangingPunct="0">
              <a:spcBef>
                <a:spcPct val="20000"/>
              </a:spcBef>
              <a:spcAft>
                <a:spcPct val="0"/>
              </a:spcAft>
              <a:buClr>
                <a:schemeClr val="hlink"/>
              </a:buClr>
              <a:buFont typeface="Wingdings" pitchFamily="2" charset="2"/>
              <a:buChar char="v"/>
              <a:defRPr sz="3000" b="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rgbClr val="1D1496"/>
                </a:solidFill>
                <a:latin typeface="楷体_GB2312" pitchFamily="49" charset="-122"/>
                <a:ea typeface="楷体_GB2312" pitchFamily="49" charset="-122"/>
              </a:defRPr>
            </a:lvl2pPr>
            <a:lvl3pPr marL="1143000" indent="-228600" algn="l" rtl="0" eaLnBrk="0" fontAlgn="base" hangingPunct="0">
              <a:spcBef>
                <a:spcPct val="20000"/>
              </a:spcBef>
              <a:spcAft>
                <a:spcPct val="0"/>
              </a:spcAft>
              <a:buClr>
                <a:schemeClr val="tx1"/>
              </a:buClr>
              <a:buChar char="•"/>
              <a:defRPr sz="2800">
                <a:solidFill>
                  <a:srgbClr val="7030A0"/>
                </a:solidFill>
                <a:latin typeface="楷体_GB2312" pitchFamily="49" charset="-122"/>
                <a:ea typeface="楷体_GB2312" pitchFamily="49" charset="-122"/>
              </a:defRPr>
            </a:lvl3pPr>
            <a:lvl4pPr marL="1600200" indent="-228600" algn="l" rtl="0" eaLnBrk="0" fontAlgn="base" hangingPunct="0">
              <a:spcBef>
                <a:spcPct val="20000"/>
              </a:spcBef>
              <a:spcAft>
                <a:spcPct val="0"/>
              </a:spcAft>
              <a:buChar char="–"/>
              <a:defRPr sz="2600">
                <a:solidFill>
                  <a:schemeClr val="tx1"/>
                </a:solidFill>
                <a:latin typeface="楷体_GB2312" pitchFamily="49" charset="-122"/>
                <a:ea typeface="楷体_GB2312" pitchFamily="49" charset="-122"/>
              </a:defRPr>
            </a:lvl4pPr>
            <a:lvl5pPr marL="2057400" indent="-228600" algn="l" rtl="0" eaLnBrk="0" fontAlgn="base" hangingPunct="0">
              <a:spcBef>
                <a:spcPct val="20000"/>
              </a:spcBef>
              <a:spcAft>
                <a:spcPct val="0"/>
              </a:spcAft>
              <a:buChar char="»"/>
              <a:defRPr sz="2600">
                <a:solidFill>
                  <a:srgbClr val="00B050"/>
                </a:solidFill>
                <a:latin typeface="楷体_GB2312" pitchFamily="49" charset="-122"/>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r>
              <a:rPr lang="zh-CN" altLang="en-US" dirty="0" smtClean="0">
                <a:solidFill>
                  <a:srgbClr val="1D1496"/>
                </a:solidFill>
                <a:latin typeface="黑体" pitchFamily="49" charset="-122"/>
                <a:ea typeface="黑体" pitchFamily="49" charset="-122"/>
              </a:rPr>
              <a:t>情感</a:t>
            </a:r>
            <a:endParaRPr lang="en-US" altLang="zh-CN" dirty="0" smtClean="0">
              <a:solidFill>
                <a:srgbClr val="1D1496"/>
              </a:solidFill>
              <a:latin typeface="黑体" pitchFamily="49" charset="-122"/>
              <a:ea typeface="黑体" pitchFamily="49" charset="-122"/>
            </a:endParaRPr>
          </a:p>
          <a:p>
            <a:pPr lvl="1">
              <a:buSzPct val="70000"/>
              <a:buFont typeface="Wingdings" pitchFamily="2" charset="2"/>
              <a:buChar char="Ø"/>
            </a:pPr>
            <a:r>
              <a:rPr lang="zh-CN" altLang="en-US" sz="2600" dirty="0" smtClean="0">
                <a:solidFill>
                  <a:srgbClr val="7030A0"/>
                </a:solidFill>
                <a:latin typeface="黑体" pitchFamily="49" charset="-122"/>
                <a:ea typeface="黑体" pitchFamily="49" charset="-122"/>
              </a:rPr>
              <a:t>人类</a:t>
            </a:r>
            <a:r>
              <a:rPr lang="zh-CN" altLang="en-US" sz="2600" dirty="0">
                <a:solidFill>
                  <a:srgbClr val="7030A0"/>
                </a:solidFill>
                <a:latin typeface="黑体" pitchFamily="49" charset="-122"/>
                <a:ea typeface="黑体" pitchFamily="49" charset="-122"/>
              </a:rPr>
              <a:t>特有</a:t>
            </a:r>
            <a:endParaRPr lang="en-US" altLang="zh-CN" sz="2600" dirty="0">
              <a:solidFill>
                <a:srgbClr val="7030A0"/>
              </a:solidFill>
              <a:latin typeface="黑体" pitchFamily="49" charset="-122"/>
              <a:ea typeface="黑体" pitchFamily="49" charset="-122"/>
            </a:endParaRPr>
          </a:p>
          <a:p>
            <a:pPr lvl="1">
              <a:buSzPct val="70000"/>
              <a:buFont typeface="Wingdings" pitchFamily="2" charset="2"/>
              <a:buChar char="Ø"/>
            </a:pPr>
            <a:r>
              <a:rPr lang="zh-CN" altLang="en-US" sz="2600" dirty="0">
                <a:solidFill>
                  <a:srgbClr val="7030A0"/>
                </a:solidFill>
                <a:latin typeface="黑体" pitchFamily="49" charset="-122"/>
                <a:ea typeface="黑体" pitchFamily="49" charset="-122"/>
              </a:rPr>
              <a:t>较</a:t>
            </a:r>
            <a:r>
              <a:rPr lang="zh-CN" altLang="en-US" sz="2600" dirty="0" smtClean="0">
                <a:solidFill>
                  <a:srgbClr val="7030A0"/>
                </a:solidFill>
                <a:latin typeface="黑体" pitchFamily="49" charset="-122"/>
                <a:ea typeface="黑体" pitchFamily="49" charset="-122"/>
              </a:rPr>
              <a:t>稳定</a:t>
            </a:r>
            <a:endParaRPr lang="en-US" altLang="zh-CN" sz="2600" dirty="0" smtClean="0">
              <a:solidFill>
                <a:srgbClr val="7030A0"/>
              </a:solidFill>
              <a:latin typeface="黑体" pitchFamily="49" charset="-122"/>
              <a:ea typeface="黑体" pitchFamily="49" charset="-122"/>
            </a:endParaRPr>
          </a:p>
          <a:p>
            <a:pPr lvl="1">
              <a:buSzPct val="70000"/>
              <a:buFont typeface="Wingdings" pitchFamily="2" charset="2"/>
              <a:buChar char="Ø"/>
            </a:pPr>
            <a:r>
              <a:rPr lang="zh-CN" altLang="en-US" sz="2600" dirty="0" smtClean="0">
                <a:solidFill>
                  <a:srgbClr val="7030A0"/>
                </a:solidFill>
                <a:latin typeface="黑体" pitchFamily="49" charset="-122"/>
                <a:ea typeface="黑体" pitchFamily="49" charset="-122"/>
              </a:rPr>
              <a:t>深刻</a:t>
            </a:r>
            <a:r>
              <a:rPr lang="zh-CN" altLang="en-US" sz="2600" dirty="0">
                <a:solidFill>
                  <a:srgbClr val="7030A0"/>
                </a:solidFill>
                <a:latin typeface="黑体" pitchFamily="49" charset="-122"/>
                <a:ea typeface="黑体" pitchFamily="49" charset="-122"/>
              </a:rPr>
              <a:t>和持久</a:t>
            </a:r>
            <a:endParaRPr lang="en-US" altLang="zh-CN" sz="2600" dirty="0">
              <a:solidFill>
                <a:srgbClr val="7030A0"/>
              </a:solidFill>
              <a:latin typeface="黑体" pitchFamily="49" charset="-122"/>
              <a:ea typeface="黑体" pitchFamily="49" charset="-122"/>
            </a:endParaRPr>
          </a:p>
          <a:p>
            <a:pPr lvl="1">
              <a:buSzPct val="70000"/>
              <a:buFont typeface="Wingdings" pitchFamily="2" charset="2"/>
              <a:buChar char="Ø"/>
            </a:pPr>
            <a:r>
              <a:rPr lang="zh-CN" altLang="en-US" sz="2600" dirty="0">
                <a:solidFill>
                  <a:srgbClr val="7030A0"/>
                </a:solidFill>
                <a:latin typeface="黑体" pitchFamily="49" charset="-122"/>
                <a:ea typeface="黑体" pitchFamily="49" charset="-122"/>
              </a:rPr>
              <a:t>比较内隐，内在</a:t>
            </a:r>
            <a:r>
              <a:rPr lang="zh-CN" altLang="en-US" sz="2600" dirty="0" smtClean="0">
                <a:solidFill>
                  <a:srgbClr val="7030A0"/>
                </a:solidFill>
                <a:latin typeface="黑体" pitchFamily="49" charset="-122"/>
                <a:ea typeface="黑体" pitchFamily="49" charset="-122"/>
              </a:rPr>
              <a:t>体验</a:t>
            </a:r>
            <a:endParaRPr lang="zh-CN" altLang="en-US" sz="3200" dirty="0"/>
          </a:p>
        </p:txBody>
      </p:sp>
    </p:spTree>
    <p:extLst>
      <p:ext uri="{BB962C8B-B14F-4D97-AF65-F5344CB8AC3E}">
        <p14:creationId xmlns:p14="http://schemas.microsoft.com/office/powerpoint/2010/main" val="3134670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二、情绪与情感</a:t>
            </a:r>
            <a:endParaRPr lang="zh-CN" altLang="en-US" dirty="0"/>
          </a:p>
        </p:txBody>
      </p:sp>
      <p:sp>
        <p:nvSpPr>
          <p:cNvPr id="4" name="内容占位符 3"/>
          <p:cNvSpPr>
            <a:spLocks noGrp="1"/>
          </p:cNvSpPr>
          <p:nvPr>
            <p:ph idx="1"/>
          </p:nvPr>
        </p:nvSpPr>
        <p:spPr/>
        <p:txBody>
          <a:bodyPr/>
          <a:lstStyle/>
          <a:p>
            <a:pPr marL="457200" lvl="1" indent="0">
              <a:buNone/>
            </a:pPr>
            <a:r>
              <a:rPr lang="en-US" altLang="zh-CN" dirty="0"/>
              <a:t>2.</a:t>
            </a:r>
            <a:r>
              <a:rPr lang="zh-CN" altLang="zh-CN" dirty="0"/>
              <a:t>情绪情感的表达</a:t>
            </a:r>
          </a:p>
          <a:p>
            <a:pPr lvl="2"/>
            <a:r>
              <a:rPr lang="zh-CN" altLang="zh-CN" dirty="0"/>
              <a:t>主观体验</a:t>
            </a:r>
          </a:p>
          <a:p>
            <a:pPr lvl="2"/>
            <a:r>
              <a:rPr lang="zh-CN" altLang="zh-CN" dirty="0"/>
              <a:t>外部表现</a:t>
            </a:r>
          </a:p>
          <a:p>
            <a:pPr lvl="2"/>
            <a:r>
              <a:rPr lang="zh-CN" altLang="zh-CN" dirty="0"/>
              <a:t>生理唤醒</a:t>
            </a:r>
          </a:p>
          <a:p>
            <a:pPr marL="457200" lvl="1" indent="0">
              <a:buNone/>
            </a:pPr>
            <a:r>
              <a:rPr lang="en-US" altLang="zh-CN" dirty="0"/>
              <a:t>3.</a:t>
            </a:r>
            <a:r>
              <a:rPr lang="zh-CN" altLang="zh-CN" dirty="0"/>
              <a:t>情绪与情感的分类</a:t>
            </a:r>
          </a:p>
          <a:p>
            <a:pPr lvl="2"/>
            <a:r>
              <a:rPr lang="zh-CN" altLang="zh-CN" dirty="0" smtClean="0"/>
              <a:t>基本</a:t>
            </a:r>
            <a:r>
              <a:rPr lang="zh-CN" altLang="zh-CN" dirty="0"/>
              <a:t>情绪</a:t>
            </a:r>
          </a:p>
          <a:p>
            <a:pPr lvl="3"/>
            <a:r>
              <a:rPr lang="zh-CN" altLang="zh-CN" dirty="0"/>
              <a:t>快乐</a:t>
            </a:r>
          </a:p>
          <a:p>
            <a:pPr lvl="3"/>
            <a:r>
              <a:rPr lang="zh-CN" altLang="zh-CN" dirty="0"/>
              <a:t>悲哀</a:t>
            </a:r>
          </a:p>
          <a:p>
            <a:pPr lvl="3"/>
            <a:r>
              <a:rPr lang="zh-CN" altLang="zh-CN" dirty="0"/>
              <a:t>愤怒</a:t>
            </a:r>
          </a:p>
          <a:p>
            <a:pPr lvl="3"/>
            <a:r>
              <a:rPr lang="zh-CN" altLang="zh-CN" dirty="0" smtClean="0"/>
              <a:t>恐惧</a:t>
            </a:r>
            <a:endParaRPr lang="zh-CN" altLang="en-US" dirty="0"/>
          </a:p>
        </p:txBody>
      </p:sp>
      <p:sp>
        <p:nvSpPr>
          <p:cNvPr id="3" name="日期占位符 2"/>
          <p:cNvSpPr>
            <a:spLocks noGrp="1"/>
          </p:cNvSpPr>
          <p:nvPr>
            <p:ph type="dt" sz="half" idx="11"/>
          </p:nvPr>
        </p:nvSpPr>
        <p:spPr/>
        <p:txBody>
          <a:bodyPr/>
          <a:lstStyle/>
          <a:p>
            <a:pPr>
              <a:defRPr/>
            </a:pPr>
            <a:r>
              <a:rPr lang="en-US" smtClean="0"/>
              <a:t>www.pumpress.com.cn</a:t>
            </a:r>
            <a:endParaRPr lang="en-US"/>
          </a:p>
        </p:txBody>
      </p:sp>
      <p:sp>
        <p:nvSpPr>
          <p:cNvPr id="5" name="内容占位符 3"/>
          <p:cNvSpPr txBox="1">
            <a:spLocks/>
          </p:cNvSpPr>
          <p:nvPr/>
        </p:nvSpPr>
        <p:spPr bwMode="auto">
          <a:xfrm>
            <a:off x="4303725" y="3696230"/>
            <a:ext cx="3672408" cy="21090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100000"/>
              </a:lnSpc>
              <a:spcBef>
                <a:spcPct val="20000"/>
              </a:spcBef>
              <a:spcAft>
                <a:spcPct val="0"/>
              </a:spcAft>
              <a:buClr>
                <a:schemeClr val="hlink"/>
              </a:buClr>
              <a:buFont typeface="Wingdings" pitchFamily="2" charset="2"/>
              <a:buChar char="v"/>
              <a:defRPr sz="3000" b="0">
                <a:solidFill>
                  <a:schemeClr val="bg2">
                    <a:lumMod val="10000"/>
                  </a:schemeClr>
                </a:solidFill>
                <a:latin typeface="+mn-lt"/>
                <a:ea typeface="+mn-ea"/>
                <a:cs typeface="+mn-cs"/>
              </a:defRPr>
            </a:lvl1pPr>
            <a:lvl2pPr marL="742950" indent="-285750" algn="l" rtl="0" eaLnBrk="0" fontAlgn="base" hangingPunct="0">
              <a:lnSpc>
                <a:spcPct val="100000"/>
              </a:lnSpc>
              <a:spcBef>
                <a:spcPct val="20000"/>
              </a:spcBef>
              <a:spcAft>
                <a:spcPct val="0"/>
              </a:spcAft>
              <a:buClr>
                <a:schemeClr val="accent1"/>
              </a:buClr>
              <a:buFont typeface="Wingdings" pitchFamily="2" charset="2"/>
              <a:buChar char="§"/>
              <a:defRPr lang="zh-CN" altLang="en-US" sz="2800" b="0" dirty="0" smtClean="0">
                <a:solidFill>
                  <a:srgbClr val="1D1496"/>
                </a:solidFill>
                <a:latin typeface="楷体_GB2312" pitchFamily="49" charset="-122"/>
                <a:ea typeface="楷体_GB2312" pitchFamily="49" charset="-122"/>
                <a:cs typeface="+mn-cs"/>
              </a:defRPr>
            </a:lvl2pPr>
            <a:lvl3pPr marL="1143000" indent="-228600" algn="l" rtl="0" eaLnBrk="0" fontAlgn="base" hangingPunct="0">
              <a:lnSpc>
                <a:spcPct val="100000"/>
              </a:lnSpc>
              <a:spcBef>
                <a:spcPct val="20000"/>
              </a:spcBef>
              <a:spcAft>
                <a:spcPct val="0"/>
              </a:spcAft>
              <a:buClr>
                <a:schemeClr val="tx1"/>
              </a:buClr>
              <a:buChar char="•"/>
              <a:defRPr lang="zh-CN" altLang="en-US" sz="2600" b="0" dirty="0" smtClean="0">
                <a:solidFill>
                  <a:srgbClr val="692AA2"/>
                </a:solidFill>
                <a:latin typeface="Arial" pitchFamily="34" charset="0"/>
                <a:ea typeface="楷体_GB2312" pitchFamily="49" charset="-122"/>
              </a:defRPr>
            </a:lvl3pPr>
            <a:lvl4pPr marL="1600200" indent="-228600" algn="l" rtl="0" eaLnBrk="0" fontAlgn="base" hangingPunct="0">
              <a:lnSpc>
                <a:spcPct val="100000"/>
              </a:lnSpc>
              <a:spcBef>
                <a:spcPct val="20000"/>
              </a:spcBef>
              <a:spcAft>
                <a:spcPct val="0"/>
              </a:spcAft>
              <a:buChar char="–"/>
              <a:defRPr lang="zh-CN" altLang="en-US" sz="2600" b="0" dirty="0" smtClean="0">
                <a:solidFill>
                  <a:srgbClr val="0070C0"/>
                </a:solidFill>
                <a:latin typeface="Arial" pitchFamily="34" charset="0"/>
                <a:ea typeface="楷体_GB2312" pitchFamily="49" charset="-122"/>
              </a:defRPr>
            </a:lvl4pPr>
            <a:lvl5pPr marL="2057400" indent="-228600" algn="l" rtl="0" eaLnBrk="0" fontAlgn="base" hangingPunct="0">
              <a:lnSpc>
                <a:spcPct val="100000"/>
              </a:lnSpc>
              <a:spcBef>
                <a:spcPct val="20000"/>
              </a:spcBef>
              <a:spcAft>
                <a:spcPct val="0"/>
              </a:spcAft>
              <a:buChar char="»"/>
              <a:defRPr lang="zh-CN" altLang="en-US" sz="2400" b="0" dirty="0">
                <a:solidFill>
                  <a:srgbClr val="00B050"/>
                </a:solidFill>
                <a:latin typeface="Arial" pitchFamily="34" charset="0"/>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2"/>
            <a:r>
              <a:rPr lang="zh-CN" altLang="en-US" dirty="0" smtClean="0"/>
              <a:t>情绪状态</a:t>
            </a:r>
          </a:p>
          <a:p>
            <a:pPr lvl="3"/>
            <a:r>
              <a:rPr lang="zh-CN" altLang="en-US" dirty="0" smtClean="0"/>
              <a:t>心境</a:t>
            </a:r>
          </a:p>
          <a:p>
            <a:pPr lvl="3"/>
            <a:r>
              <a:rPr lang="zh-CN" altLang="en-US" dirty="0" smtClean="0"/>
              <a:t>激情</a:t>
            </a:r>
          </a:p>
          <a:p>
            <a:pPr lvl="3"/>
            <a:r>
              <a:rPr lang="zh-CN" altLang="en-US" dirty="0" smtClean="0"/>
              <a:t>应激</a:t>
            </a:r>
          </a:p>
          <a:p>
            <a:endParaRPr lang="zh-CN" altLang="en-US" dirty="0" smtClean="0"/>
          </a:p>
          <a:p>
            <a:endParaRPr lang="zh-CN" altLang="en-US" dirty="0"/>
          </a:p>
        </p:txBody>
      </p:sp>
    </p:spTree>
    <p:extLst>
      <p:ext uri="{BB962C8B-B14F-4D97-AF65-F5344CB8AC3E}">
        <p14:creationId xmlns:p14="http://schemas.microsoft.com/office/powerpoint/2010/main" val="289094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r>
              <a:rPr lang="zh-CN" altLang="en-US" dirty="0" smtClean="0"/>
              <a:t>第一节  概述</a:t>
            </a:r>
            <a:endParaRPr lang="zh-CN" altLang="en-US" dirty="0"/>
          </a:p>
        </p:txBody>
      </p:sp>
      <p:sp>
        <p:nvSpPr>
          <p:cNvPr id="4" name="日期占位符 3"/>
          <p:cNvSpPr>
            <a:spLocks noGrp="1"/>
          </p:cNvSpPr>
          <p:nvPr>
            <p:ph type="dt" sz="half" idx="4294967295"/>
          </p:nvPr>
        </p:nvSpPr>
        <p:spPr>
          <a:xfrm>
            <a:off x="6477000" y="0"/>
            <a:ext cx="2667000" cy="228600"/>
          </a:xfrm>
        </p:spPr>
        <p:txBody>
          <a:bodyPr/>
          <a:lstStyle/>
          <a:p>
            <a:pPr>
              <a:defRPr/>
            </a:pPr>
            <a:r>
              <a:rPr lang="en-US" smtClean="0"/>
              <a:t>www.pumpress.com.cn</a:t>
            </a:r>
            <a:endParaRPr lang="en-US"/>
          </a:p>
        </p:txBody>
      </p:sp>
    </p:spTree>
    <p:extLst>
      <p:ext uri="{BB962C8B-B14F-4D97-AF65-F5344CB8AC3E}">
        <p14:creationId xmlns:p14="http://schemas.microsoft.com/office/powerpoint/2010/main" val="2057669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二、情绪与情感</a:t>
            </a:r>
            <a:endParaRPr lang="zh-CN" altLang="en-US" dirty="0"/>
          </a:p>
        </p:txBody>
      </p:sp>
      <p:sp>
        <p:nvSpPr>
          <p:cNvPr id="3" name="内容占位符 2"/>
          <p:cNvSpPr>
            <a:spLocks noGrp="1"/>
          </p:cNvSpPr>
          <p:nvPr>
            <p:ph idx="1"/>
          </p:nvPr>
        </p:nvSpPr>
        <p:spPr/>
        <p:txBody>
          <a:bodyPr/>
          <a:lstStyle/>
          <a:p>
            <a:pPr marL="0" indent="0">
              <a:buNone/>
            </a:pPr>
            <a:r>
              <a:rPr lang="zh-CN" altLang="zh-CN" dirty="0"/>
              <a:t>（二）常见异常情绪</a:t>
            </a:r>
          </a:p>
          <a:p>
            <a:pPr marL="457200" lvl="1" indent="0">
              <a:buNone/>
            </a:pPr>
            <a:r>
              <a:rPr lang="en-US" altLang="zh-CN" dirty="0"/>
              <a:t>1.</a:t>
            </a:r>
            <a:r>
              <a:rPr lang="zh-CN" altLang="zh-CN" dirty="0" smtClean="0"/>
              <a:t>焦虑</a:t>
            </a:r>
            <a:r>
              <a:rPr lang="zh-CN" altLang="en-US" dirty="0" smtClean="0"/>
              <a:t>（</a:t>
            </a:r>
            <a:r>
              <a:rPr lang="en-US" altLang="zh-CN" dirty="0" smtClean="0"/>
              <a:t>anxiety</a:t>
            </a:r>
            <a:r>
              <a:rPr lang="zh-CN" altLang="en-US" dirty="0" smtClean="0"/>
              <a:t>）</a:t>
            </a:r>
            <a:endParaRPr lang="zh-CN" altLang="zh-CN" dirty="0"/>
          </a:p>
          <a:p>
            <a:pPr lvl="2"/>
            <a:r>
              <a:rPr lang="zh-CN" altLang="en-US" dirty="0" smtClean="0"/>
              <a:t>最普遍的情绪体验</a:t>
            </a:r>
            <a:endParaRPr lang="en-US" altLang="zh-CN" dirty="0" smtClean="0"/>
          </a:p>
          <a:p>
            <a:pPr marL="457200" lvl="1" indent="0">
              <a:buNone/>
            </a:pPr>
            <a:r>
              <a:rPr lang="en-US" altLang="zh-CN" dirty="0" smtClean="0"/>
              <a:t>2</a:t>
            </a:r>
            <a:r>
              <a:rPr lang="en-US" altLang="zh-CN" dirty="0"/>
              <a:t>.</a:t>
            </a:r>
            <a:r>
              <a:rPr lang="zh-CN" altLang="zh-CN" dirty="0" smtClean="0"/>
              <a:t>抑郁</a:t>
            </a:r>
            <a:r>
              <a:rPr lang="en-US" altLang="zh-CN" dirty="0" smtClean="0"/>
              <a:t>(</a:t>
            </a:r>
            <a:r>
              <a:rPr lang="en-US" altLang="zh-CN" dirty="0"/>
              <a:t>depression</a:t>
            </a:r>
            <a:r>
              <a:rPr lang="en-US" altLang="zh-CN" dirty="0" smtClean="0"/>
              <a:t>)</a:t>
            </a:r>
          </a:p>
          <a:p>
            <a:pPr marL="1162050" lvl="2" indent="-304800"/>
            <a:r>
              <a:rPr lang="zh-CN" altLang="zh-CN" dirty="0" smtClean="0"/>
              <a:t>是</a:t>
            </a:r>
            <a:r>
              <a:rPr lang="zh-CN" altLang="zh-CN" dirty="0"/>
              <a:t>个体在失去某种其重视或追求的东西时产生的情绪</a:t>
            </a:r>
            <a:r>
              <a:rPr lang="zh-CN" altLang="zh-CN" dirty="0" smtClean="0"/>
              <a:t>体验</a:t>
            </a:r>
            <a:endParaRPr lang="en-US" altLang="zh-CN" dirty="0" smtClean="0"/>
          </a:p>
          <a:p>
            <a:pPr marL="457200" lvl="1" indent="0">
              <a:buNone/>
            </a:pPr>
            <a:r>
              <a:rPr lang="en-US" altLang="zh-CN" dirty="0"/>
              <a:t>3.</a:t>
            </a:r>
            <a:r>
              <a:rPr lang="zh-CN" altLang="zh-CN" dirty="0" smtClean="0"/>
              <a:t>恐惧</a:t>
            </a:r>
            <a:r>
              <a:rPr lang="en-US" altLang="zh-CN" dirty="0" smtClean="0"/>
              <a:t>(</a:t>
            </a:r>
            <a:r>
              <a:rPr lang="en-US" altLang="zh-CN" dirty="0"/>
              <a:t>phobia</a:t>
            </a:r>
            <a:r>
              <a:rPr lang="en-US" altLang="zh-CN" dirty="0" smtClean="0"/>
              <a:t>)</a:t>
            </a:r>
          </a:p>
          <a:p>
            <a:pPr marL="1162050" lvl="2" indent="-304800"/>
            <a:r>
              <a:rPr lang="zh-CN" altLang="zh-CN" dirty="0" smtClean="0"/>
              <a:t>指</a:t>
            </a:r>
            <a:r>
              <a:rPr lang="zh-CN" altLang="zh-CN" dirty="0"/>
              <a:t>面临不利或危险处境时出现的情感</a:t>
            </a:r>
            <a:r>
              <a:rPr lang="zh-CN" altLang="zh-CN" dirty="0" smtClean="0"/>
              <a:t>反应</a:t>
            </a:r>
            <a:endParaRPr lang="en-US" altLang="zh-CN" dirty="0" smtClean="0"/>
          </a:p>
          <a:p>
            <a:pPr marL="457200" lvl="1" indent="0">
              <a:buNone/>
            </a:pPr>
            <a:r>
              <a:rPr lang="en-US" altLang="zh-CN" dirty="0" smtClean="0"/>
              <a:t>4.</a:t>
            </a:r>
            <a:r>
              <a:rPr lang="zh-CN" altLang="zh-CN" dirty="0" smtClean="0"/>
              <a:t>易激惹</a:t>
            </a:r>
            <a:r>
              <a:rPr lang="en-US" altLang="zh-CN" dirty="0" smtClean="0"/>
              <a:t>(irritability)</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48336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二、情绪与情感</a:t>
            </a:r>
            <a:endParaRPr lang="zh-CN" altLang="en-US" dirty="0"/>
          </a:p>
        </p:txBody>
      </p:sp>
      <p:sp>
        <p:nvSpPr>
          <p:cNvPr id="3" name="内容占位符 2"/>
          <p:cNvSpPr>
            <a:spLocks noGrp="1"/>
          </p:cNvSpPr>
          <p:nvPr>
            <p:ph idx="1"/>
          </p:nvPr>
        </p:nvSpPr>
        <p:spPr/>
        <p:txBody>
          <a:bodyPr/>
          <a:lstStyle/>
          <a:p>
            <a:pPr marL="0" indent="0">
              <a:buNone/>
            </a:pPr>
            <a:r>
              <a:rPr lang="zh-CN" altLang="zh-CN" dirty="0"/>
              <a:t>（三）评估方法</a:t>
            </a:r>
          </a:p>
          <a:p>
            <a:pPr marL="457200" lvl="1" indent="0">
              <a:buNone/>
            </a:pPr>
            <a:r>
              <a:rPr lang="en-US" altLang="zh-CN" dirty="0"/>
              <a:t>1.</a:t>
            </a:r>
            <a:r>
              <a:rPr lang="zh-CN" altLang="zh-CN" dirty="0"/>
              <a:t>会谈</a:t>
            </a:r>
            <a:r>
              <a:rPr lang="zh-CN" altLang="zh-CN" dirty="0" smtClean="0"/>
              <a:t>法</a:t>
            </a:r>
            <a:endParaRPr lang="en-US" altLang="zh-CN" dirty="0" smtClean="0"/>
          </a:p>
          <a:p>
            <a:pPr lvl="2"/>
            <a:r>
              <a:rPr lang="zh-CN" altLang="zh-CN" dirty="0"/>
              <a:t>评估情绪、情感最常用的方法</a:t>
            </a:r>
          </a:p>
          <a:p>
            <a:pPr marL="457200" lvl="1" indent="0">
              <a:buNone/>
            </a:pPr>
            <a:r>
              <a:rPr lang="en-US" altLang="zh-CN" dirty="0"/>
              <a:t>2.</a:t>
            </a:r>
            <a:r>
              <a:rPr lang="zh-CN" altLang="zh-CN" dirty="0"/>
              <a:t>观察与医学检测</a:t>
            </a:r>
            <a:r>
              <a:rPr lang="zh-CN" altLang="zh-CN" dirty="0" smtClean="0"/>
              <a:t>法</a:t>
            </a:r>
            <a:endParaRPr lang="en-US" altLang="zh-CN" dirty="0" smtClean="0"/>
          </a:p>
          <a:p>
            <a:pPr lvl="2"/>
            <a:r>
              <a:rPr lang="zh-CN" altLang="zh-CN" dirty="0"/>
              <a:t>观察患者</a:t>
            </a:r>
            <a:r>
              <a:rPr lang="zh-CN" altLang="zh-CN" dirty="0" smtClean="0"/>
              <a:t>的</a:t>
            </a:r>
            <a:r>
              <a:rPr lang="zh-CN" altLang="en-US" dirty="0" smtClean="0"/>
              <a:t>情绪与情感的外在表现与生理变化</a:t>
            </a:r>
            <a:endParaRPr lang="en-US" altLang="zh-CN" dirty="0" smtClean="0"/>
          </a:p>
          <a:p>
            <a:pPr marL="457200" lvl="1" indent="0">
              <a:buNone/>
            </a:pPr>
            <a:r>
              <a:rPr lang="en-US" altLang="zh-CN" dirty="0" smtClean="0"/>
              <a:t>3</a:t>
            </a:r>
            <a:r>
              <a:rPr lang="en-US" altLang="zh-CN" dirty="0"/>
              <a:t>.</a:t>
            </a:r>
            <a:r>
              <a:rPr lang="zh-CN" altLang="zh-CN" dirty="0"/>
              <a:t>评定量表</a:t>
            </a:r>
            <a:r>
              <a:rPr lang="zh-CN" altLang="zh-CN" dirty="0" smtClean="0"/>
              <a:t>测评</a:t>
            </a:r>
            <a:endParaRPr lang="en-US" altLang="zh-CN" dirty="0" smtClean="0"/>
          </a:p>
          <a:p>
            <a:pPr lvl="2"/>
            <a:r>
              <a:rPr lang="zh-CN" altLang="en-US" dirty="0"/>
              <a:t>评估情绪与情感较客观的</a:t>
            </a:r>
            <a:r>
              <a:rPr lang="zh-CN" altLang="en-US" dirty="0" smtClean="0"/>
              <a:t>方法</a:t>
            </a:r>
            <a:endParaRPr lang="en-US" altLang="zh-CN" dirty="0" smtClean="0"/>
          </a:p>
          <a:p>
            <a:pPr lvl="2"/>
            <a:r>
              <a:rPr lang="zh-CN" altLang="en-US" dirty="0"/>
              <a:t>常用量</a:t>
            </a:r>
            <a:r>
              <a:rPr lang="zh-CN" altLang="en-US" dirty="0" smtClean="0"/>
              <a:t>表</a:t>
            </a:r>
            <a:endParaRPr lang="en-US" altLang="zh-CN" dirty="0" smtClean="0"/>
          </a:p>
          <a:p>
            <a:pPr marL="1698625" lvl="3" indent="-384175">
              <a:spcBef>
                <a:spcPct val="0"/>
              </a:spcBef>
              <a:buSzPct val="70000"/>
            </a:pPr>
            <a:r>
              <a:rPr lang="en-US" altLang="zh-CN" sz="2400" dirty="0" err="1"/>
              <a:t>Avillo</a:t>
            </a:r>
            <a:r>
              <a:rPr lang="zh-CN" altLang="en-US" sz="2400" dirty="0"/>
              <a:t>的情绪与情感形容词量表</a:t>
            </a:r>
          </a:p>
          <a:p>
            <a:pPr marL="1698625" lvl="3" indent="-384175">
              <a:spcBef>
                <a:spcPct val="0"/>
              </a:spcBef>
              <a:buSzPct val="70000"/>
            </a:pPr>
            <a:r>
              <a:rPr lang="en-US" altLang="zh-CN" sz="2400" dirty="0" err="1"/>
              <a:t>Zung</a:t>
            </a:r>
            <a:r>
              <a:rPr lang="zh-CN" altLang="en-US" sz="2400" dirty="0"/>
              <a:t>的焦虑状态自评量表</a:t>
            </a:r>
            <a:r>
              <a:rPr lang="zh-CN" altLang="en-US" sz="2400" dirty="0" smtClean="0"/>
              <a:t>（</a:t>
            </a:r>
            <a:r>
              <a:rPr lang="en-US" altLang="zh-CN" sz="2400" dirty="0" smtClean="0"/>
              <a:t>SAS</a:t>
            </a:r>
            <a:r>
              <a:rPr lang="zh-CN" altLang="en-US" sz="2400" dirty="0"/>
              <a:t>）</a:t>
            </a:r>
          </a:p>
          <a:p>
            <a:pPr marL="1698625" lvl="3" indent="-384175">
              <a:spcBef>
                <a:spcPct val="0"/>
              </a:spcBef>
              <a:buSzPct val="70000"/>
            </a:pPr>
            <a:r>
              <a:rPr lang="en-US" altLang="zh-CN" sz="2400" dirty="0" err="1"/>
              <a:t>Zung</a:t>
            </a:r>
            <a:r>
              <a:rPr lang="zh-CN" altLang="en-US" sz="2400" dirty="0"/>
              <a:t>的抑郁状态自评量表</a:t>
            </a:r>
            <a:r>
              <a:rPr lang="zh-CN" altLang="en-US" sz="2400" dirty="0" smtClean="0"/>
              <a:t>（</a:t>
            </a:r>
            <a:r>
              <a:rPr lang="en-US" altLang="zh-CN" sz="2400" dirty="0" smtClean="0"/>
              <a:t>SDS</a:t>
            </a:r>
            <a:r>
              <a:rPr lang="zh-CN" altLang="en-US" sz="2400" dirty="0"/>
              <a:t>） </a:t>
            </a:r>
          </a:p>
          <a:p>
            <a:pPr lvl="2"/>
            <a:endParaRPr lang="en-US" altLang="zh-CN" dirty="0" smtClean="0"/>
          </a:p>
          <a:p>
            <a:pPr lvl="2"/>
            <a:endParaRPr lang="zh-CN" altLang="en-US" dirty="0"/>
          </a:p>
          <a:p>
            <a:pPr marL="457200" lvl="1" indent="0">
              <a:buNone/>
            </a:pP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309177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二、情绪与情感</a:t>
            </a:r>
            <a:endParaRPr lang="zh-CN" altLang="en-US" dirty="0"/>
          </a:p>
        </p:txBody>
      </p:sp>
      <p:sp>
        <p:nvSpPr>
          <p:cNvPr id="3" name="内容占位符 2"/>
          <p:cNvSpPr>
            <a:spLocks noGrp="1"/>
          </p:cNvSpPr>
          <p:nvPr>
            <p:ph idx="1"/>
          </p:nvPr>
        </p:nvSpPr>
        <p:spPr/>
        <p:txBody>
          <a:bodyPr/>
          <a:lstStyle/>
          <a:p>
            <a:pPr marL="0" indent="0">
              <a:buNone/>
            </a:pPr>
            <a:r>
              <a:rPr lang="zh-CN" altLang="zh-CN" dirty="0"/>
              <a:t>（四）相关护理诊断</a:t>
            </a:r>
          </a:p>
          <a:p>
            <a:pPr lvl="1"/>
            <a:r>
              <a:rPr lang="zh-CN" altLang="zh-CN" dirty="0"/>
              <a:t>焦虑</a:t>
            </a:r>
          </a:p>
          <a:p>
            <a:pPr lvl="1"/>
            <a:r>
              <a:rPr lang="zh-CN" altLang="zh-CN" dirty="0"/>
              <a:t>疲乏</a:t>
            </a:r>
          </a:p>
          <a:p>
            <a:pPr lvl="1"/>
            <a:r>
              <a:rPr lang="zh-CN" altLang="zh-CN" dirty="0"/>
              <a:t>恐惧</a:t>
            </a:r>
          </a:p>
          <a:p>
            <a:pPr lvl="1"/>
            <a:r>
              <a:rPr lang="zh-CN" altLang="zh-CN" dirty="0"/>
              <a:t>绝望</a:t>
            </a:r>
          </a:p>
          <a:p>
            <a:pPr lvl="1"/>
            <a:r>
              <a:rPr lang="zh-CN" altLang="zh-CN" dirty="0"/>
              <a:t>睡眠型态紊乱</a:t>
            </a:r>
          </a:p>
          <a:p>
            <a:pPr lvl="1"/>
            <a:r>
              <a:rPr lang="zh-CN" altLang="zh-CN" dirty="0"/>
              <a:t>有自伤</a:t>
            </a:r>
            <a:r>
              <a:rPr lang="en-US" altLang="zh-CN" dirty="0" smtClean="0"/>
              <a:t>/</a:t>
            </a:r>
            <a:r>
              <a:rPr lang="zh-CN" altLang="zh-CN" dirty="0" smtClean="0"/>
              <a:t>自杀</a:t>
            </a:r>
            <a:r>
              <a:rPr lang="zh-CN" altLang="zh-CN" dirty="0"/>
              <a:t>的危险</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8105459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a:t>
            </a:r>
            <a:r>
              <a:rPr lang="zh-CN" altLang="zh-CN" dirty="0"/>
              <a:t>应激与应对</a:t>
            </a:r>
            <a:endParaRPr lang="zh-CN" altLang="en-US" dirty="0"/>
          </a:p>
        </p:txBody>
      </p:sp>
      <p:sp>
        <p:nvSpPr>
          <p:cNvPr id="3" name="内容占位符 2"/>
          <p:cNvSpPr>
            <a:spLocks noGrp="1"/>
          </p:cNvSpPr>
          <p:nvPr>
            <p:ph idx="1"/>
          </p:nvPr>
        </p:nvSpPr>
        <p:spPr/>
        <p:txBody>
          <a:bodyPr/>
          <a:lstStyle/>
          <a:p>
            <a:pPr marL="0" indent="0">
              <a:spcBef>
                <a:spcPts val="0"/>
              </a:spcBef>
              <a:buNone/>
            </a:pPr>
            <a:r>
              <a:rPr lang="zh-CN" altLang="zh-CN" dirty="0"/>
              <a:t>（一）基础知识</a:t>
            </a:r>
          </a:p>
          <a:p>
            <a:pPr marL="457200" lvl="1" indent="0">
              <a:spcBef>
                <a:spcPts val="0"/>
              </a:spcBef>
              <a:buNone/>
            </a:pPr>
            <a:r>
              <a:rPr lang="en-US" altLang="zh-CN" dirty="0"/>
              <a:t>1.</a:t>
            </a:r>
            <a:r>
              <a:rPr lang="zh-CN" altLang="zh-CN" dirty="0" smtClean="0"/>
              <a:t>应激</a:t>
            </a:r>
            <a:r>
              <a:rPr lang="zh-CN" altLang="en-US" dirty="0" smtClean="0"/>
              <a:t>的定义</a:t>
            </a:r>
            <a:endParaRPr lang="en-US" altLang="zh-CN" dirty="0" smtClean="0"/>
          </a:p>
          <a:p>
            <a:pPr marL="1162050" lvl="2" indent="-304800">
              <a:spcBef>
                <a:spcPts val="0"/>
              </a:spcBef>
            </a:pPr>
            <a:r>
              <a:rPr lang="zh-CN" altLang="zh-CN" dirty="0"/>
              <a:t>应激（</a:t>
            </a:r>
            <a:r>
              <a:rPr lang="en-US" altLang="zh-CN" dirty="0"/>
              <a:t>stress</a:t>
            </a:r>
            <a:r>
              <a:rPr lang="zh-CN" altLang="zh-CN" dirty="0"/>
              <a:t>）</a:t>
            </a:r>
            <a:endParaRPr lang="en-US" altLang="zh-CN" dirty="0"/>
          </a:p>
          <a:p>
            <a:pPr marL="1698625" lvl="3" indent="-384175">
              <a:spcBef>
                <a:spcPts val="0"/>
              </a:spcBef>
            </a:pPr>
            <a:r>
              <a:rPr lang="zh-CN" altLang="zh-CN" dirty="0" smtClean="0"/>
              <a:t>是</a:t>
            </a:r>
            <a:r>
              <a:rPr lang="zh-CN" altLang="zh-CN" dirty="0"/>
              <a:t>一个人的平衡状态受到破坏或威胁时进行适应和应对</a:t>
            </a:r>
            <a:r>
              <a:rPr lang="zh-CN" altLang="zh-CN" dirty="0" smtClean="0"/>
              <a:t>过程</a:t>
            </a:r>
            <a:endParaRPr lang="en-US" altLang="zh-CN" dirty="0" smtClean="0"/>
          </a:p>
          <a:p>
            <a:pPr marL="1162050" lvl="2" indent="-304800">
              <a:spcBef>
                <a:spcPts val="0"/>
              </a:spcBef>
            </a:pPr>
            <a:r>
              <a:rPr lang="zh-CN" altLang="zh-CN" dirty="0" smtClean="0"/>
              <a:t>应激源</a:t>
            </a:r>
            <a:r>
              <a:rPr lang="zh-CN" altLang="zh-CN" dirty="0"/>
              <a:t>（</a:t>
            </a:r>
            <a:r>
              <a:rPr lang="en-US" altLang="zh-CN" dirty="0"/>
              <a:t>stressor</a:t>
            </a:r>
            <a:r>
              <a:rPr lang="zh-CN" altLang="zh-CN" dirty="0" smtClean="0"/>
              <a:t>）</a:t>
            </a:r>
            <a:endParaRPr lang="en-US" altLang="zh-CN" dirty="0" smtClean="0"/>
          </a:p>
          <a:p>
            <a:pPr marL="1698625" lvl="3" indent="-384175">
              <a:spcBef>
                <a:spcPts val="0"/>
              </a:spcBef>
            </a:pPr>
            <a:r>
              <a:rPr lang="zh-CN" altLang="zh-CN" dirty="0" smtClean="0"/>
              <a:t>凡</a:t>
            </a:r>
            <a:r>
              <a:rPr lang="zh-CN" altLang="zh-CN" dirty="0"/>
              <a:t>能引起个体产生应激的各种</a:t>
            </a:r>
            <a:r>
              <a:rPr lang="zh-CN" altLang="zh-CN" dirty="0" smtClean="0"/>
              <a:t>因素</a:t>
            </a:r>
            <a:endParaRPr lang="en-US" altLang="zh-CN" dirty="0" smtClean="0"/>
          </a:p>
          <a:p>
            <a:pPr marL="1162050" lvl="2" indent="-304800">
              <a:spcBef>
                <a:spcPts val="0"/>
              </a:spcBef>
            </a:pPr>
            <a:r>
              <a:rPr lang="zh-CN" altLang="en-US" dirty="0" smtClean="0"/>
              <a:t>应激反应</a:t>
            </a:r>
            <a:endParaRPr lang="en-US" altLang="zh-CN" dirty="0" smtClean="0"/>
          </a:p>
          <a:p>
            <a:pPr marL="1714500" lvl="3" indent="-457200">
              <a:spcBef>
                <a:spcPts val="0"/>
              </a:spcBef>
              <a:defRPr/>
            </a:pPr>
            <a:r>
              <a:rPr lang="zh-CN" altLang="en-US" dirty="0" smtClean="0"/>
              <a:t>生理反应</a:t>
            </a:r>
            <a:endParaRPr lang="en-US" altLang="zh-CN" dirty="0" smtClean="0"/>
          </a:p>
          <a:p>
            <a:pPr marL="1714500" lvl="3" indent="-457200">
              <a:spcBef>
                <a:spcPts val="0"/>
              </a:spcBef>
              <a:defRPr/>
            </a:pPr>
            <a:r>
              <a:rPr lang="zh-CN" altLang="en-US" dirty="0" smtClean="0"/>
              <a:t>情绪反应</a:t>
            </a:r>
            <a:endParaRPr lang="en-US" altLang="zh-CN" dirty="0" smtClean="0"/>
          </a:p>
          <a:p>
            <a:pPr marL="1714500" lvl="3" indent="-457200">
              <a:spcBef>
                <a:spcPts val="0"/>
              </a:spcBef>
              <a:defRPr/>
            </a:pPr>
            <a:r>
              <a:rPr lang="zh-CN" altLang="en-US" dirty="0" smtClean="0"/>
              <a:t>认知反应</a:t>
            </a:r>
            <a:endParaRPr lang="en-US" altLang="zh-CN" dirty="0" smtClean="0"/>
          </a:p>
          <a:p>
            <a:pPr marL="1714500" lvl="3" indent="-457200">
              <a:spcBef>
                <a:spcPts val="0"/>
              </a:spcBef>
              <a:defRPr/>
            </a:pPr>
            <a:r>
              <a:rPr lang="zh-CN" altLang="en-US" dirty="0" smtClean="0"/>
              <a:t>行为</a:t>
            </a:r>
            <a:r>
              <a:rPr lang="zh-CN" altLang="en-US" dirty="0"/>
              <a:t>反应</a:t>
            </a:r>
            <a:endParaRPr lang="en-US" altLang="zh-CN" dirty="0"/>
          </a:p>
          <a:p>
            <a:pPr marL="1162050" lvl="2" indent="-304800">
              <a:spcBef>
                <a:spcPts val="0"/>
              </a:spcBef>
            </a:pPr>
            <a:endParaRPr lang="en-US" altLang="zh-CN" dirty="0"/>
          </a:p>
          <a:p>
            <a:pPr marL="457200" lvl="1" indent="0">
              <a:spcBef>
                <a:spcPts val="0"/>
              </a:spcBef>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15467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zh-CN" dirty="0"/>
              <a:t>应激与应对</a:t>
            </a:r>
            <a:endParaRPr lang="zh-CN" altLang="en-US" dirty="0"/>
          </a:p>
        </p:txBody>
      </p:sp>
      <p:sp>
        <p:nvSpPr>
          <p:cNvPr id="3" name="内容占位符 2"/>
          <p:cNvSpPr>
            <a:spLocks noGrp="1"/>
          </p:cNvSpPr>
          <p:nvPr>
            <p:ph idx="1"/>
          </p:nvPr>
        </p:nvSpPr>
        <p:spPr/>
        <p:txBody>
          <a:bodyPr/>
          <a:lstStyle/>
          <a:p>
            <a:pPr marL="400050" lvl="1" indent="0">
              <a:buNone/>
            </a:pPr>
            <a:r>
              <a:rPr lang="en-US" altLang="zh-CN" dirty="0" smtClean="0"/>
              <a:t>2.</a:t>
            </a:r>
            <a:r>
              <a:rPr lang="zh-CN" altLang="zh-CN" dirty="0" smtClean="0"/>
              <a:t>应激</a:t>
            </a:r>
            <a:r>
              <a:rPr lang="zh-CN" altLang="en-US" dirty="0" smtClean="0"/>
              <a:t>的中介因素</a:t>
            </a:r>
            <a:endParaRPr lang="en-US" altLang="zh-CN" dirty="0" smtClean="0"/>
          </a:p>
          <a:p>
            <a:pPr lvl="2"/>
            <a:r>
              <a:rPr lang="zh-CN" altLang="zh-CN" dirty="0"/>
              <a:t>认知</a:t>
            </a:r>
            <a:r>
              <a:rPr lang="zh-CN" altLang="zh-CN" dirty="0" smtClean="0"/>
              <a:t>评价</a:t>
            </a:r>
            <a:r>
              <a:rPr lang="zh-CN" altLang="en-US" dirty="0" smtClean="0"/>
              <a:t>、</a:t>
            </a:r>
            <a:r>
              <a:rPr lang="zh-CN" altLang="zh-CN" dirty="0" smtClean="0"/>
              <a:t>应对方式</a:t>
            </a:r>
            <a:r>
              <a:rPr lang="zh-CN" altLang="en-US" dirty="0" smtClean="0"/>
              <a:t>、</a:t>
            </a:r>
            <a:r>
              <a:rPr lang="zh-CN" altLang="zh-CN" dirty="0" smtClean="0"/>
              <a:t>社会支持</a:t>
            </a:r>
            <a:r>
              <a:rPr lang="zh-CN" altLang="en-US" dirty="0" smtClean="0"/>
              <a:t>、</a:t>
            </a:r>
            <a:r>
              <a:rPr lang="zh-CN" altLang="zh-CN" dirty="0" smtClean="0"/>
              <a:t>个性</a:t>
            </a:r>
            <a:endParaRPr lang="zh-CN" altLang="zh-CN" sz="2000" dirty="0"/>
          </a:p>
          <a:p>
            <a:pPr marL="400050" lvl="1"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pSp>
        <p:nvGrpSpPr>
          <p:cNvPr id="5" name="Group 2"/>
          <p:cNvGrpSpPr>
            <a:grpSpLocks/>
          </p:cNvGrpSpPr>
          <p:nvPr/>
        </p:nvGrpSpPr>
        <p:grpSpPr bwMode="auto">
          <a:xfrm>
            <a:off x="1187522" y="2573538"/>
            <a:ext cx="6950748" cy="3026230"/>
            <a:chOff x="1402" y="8879"/>
            <a:chExt cx="8868" cy="2725"/>
          </a:xfrm>
        </p:grpSpPr>
        <p:sp>
          <p:nvSpPr>
            <p:cNvPr id="6" name="Text Box 3"/>
            <p:cNvSpPr txBox="1">
              <a:spLocks noChangeArrowheads="1"/>
            </p:cNvSpPr>
            <p:nvPr/>
          </p:nvSpPr>
          <p:spPr bwMode="auto">
            <a:xfrm>
              <a:off x="2766" y="10954"/>
              <a:ext cx="1534" cy="3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just"/>
              <a:r>
                <a:rPr lang="zh-CN" altLang="en-US" b="1" dirty="0">
                  <a:latin typeface="Times New Roman" pitchFamily="18" charset="0"/>
                </a:rPr>
                <a:t>社会支持</a:t>
              </a:r>
            </a:p>
          </p:txBody>
        </p:sp>
        <p:sp>
          <p:nvSpPr>
            <p:cNvPr id="7" name="Text Box 4"/>
            <p:cNvSpPr txBox="1">
              <a:spLocks noChangeArrowheads="1"/>
            </p:cNvSpPr>
            <p:nvPr/>
          </p:nvSpPr>
          <p:spPr bwMode="auto">
            <a:xfrm>
              <a:off x="4566" y="10954"/>
              <a:ext cx="1533" cy="3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just"/>
              <a:r>
                <a:rPr lang="zh-CN" altLang="en-US" b="1">
                  <a:latin typeface="Times New Roman" pitchFamily="18" charset="0"/>
                </a:rPr>
                <a:t>个性特征</a:t>
              </a:r>
            </a:p>
          </p:txBody>
        </p:sp>
        <p:grpSp>
          <p:nvGrpSpPr>
            <p:cNvPr id="8" name="Group 5"/>
            <p:cNvGrpSpPr>
              <a:grpSpLocks/>
            </p:cNvGrpSpPr>
            <p:nvPr/>
          </p:nvGrpSpPr>
          <p:grpSpPr bwMode="auto">
            <a:xfrm>
              <a:off x="1402" y="8879"/>
              <a:ext cx="8868" cy="2725"/>
              <a:chOff x="1399" y="8878"/>
              <a:chExt cx="9190" cy="3940"/>
            </a:xfrm>
          </p:grpSpPr>
          <p:sp>
            <p:nvSpPr>
              <p:cNvPr id="9" name="Line 6"/>
              <p:cNvSpPr>
                <a:spLocks noChangeShapeType="1"/>
              </p:cNvSpPr>
              <p:nvPr/>
            </p:nvSpPr>
            <p:spPr bwMode="auto">
              <a:xfrm>
                <a:off x="2519" y="11597"/>
                <a:ext cx="3921"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0" name="Text Box 7"/>
              <p:cNvSpPr txBox="1">
                <a:spLocks noChangeArrowheads="1"/>
              </p:cNvSpPr>
              <p:nvPr/>
            </p:nvSpPr>
            <p:spPr bwMode="auto">
              <a:xfrm>
                <a:off x="1839" y="10680"/>
                <a:ext cx="512" cy="18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en-US" altLang="zh-CN" sz="1000">
                    <a:latin typeface="Times New Roman" pitchFamily="18" charset="0"/>
                  </a:rPr>
                  <a:t> </a:t>
                </a:r>
                <a:r>
                  <a:rPr lang="zh-CN" altLang="en-US" b="1">
                    <a:latin typeface="Times New Roman" pitchFamily="18" charset="0"/>
                  </a:rPr>
                  <a:t>生活事件</a:t>
                </a:r>
              </a:p>
            </p:txBody>
          </p:sp>
          <p:sp>
            <p:nvSpPr>
              <p:cNvPr id="11" name="Text Box 8"/>
              <p:cNvSpPr txBox="1">
                <a:spLocks noChangeArrowheads="1"/>
              </p:cNvSpPr>
              <p:nvPr/>
            </p:nvSpPr>
            <p:spPr bwMode="auto">
              <a:xfrm>
                <a:off x="2711" y="10680"/>
                <a:ext cx="1534" cy="6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a:latin typeface="Times New Roman" pitchFamily="18" charset="0"/>
                  </a:rPr>
                  <a:t>认知评价</a:t>
                </a:r>
              </a:p>
            </p:txBody>
          </p:sp>
          <p:sp>
            <p:nvSpPr>
              <p:cNvPr id="12" name="Text Box 9"/>
              <p:cNvSpPr txBox="1">
                <a:spLocks noChangeArrowheads="1"/>
              </p:cNvSpPr>
              <p:nvPr/>
            </p:nvSpPr>
            <p:spPr bwMode="auto">
              <a:xfrm>
                <a:off x="4586" y="10680"/>
                <a:ext cx="1685" cy="5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a:latin typeface="Times New Roman" pitchFamily="18" charset="0"/>
                  </a:rPr>
                  <a:t>应对方式</a:t>
                </a:r>
              </a:p>
            </p:txBody>
          </p:sp>
          <p:sp>
            <p:nvSpPr>
              <p:cNvPr id="13" name="Text Box 10"/>
              <p:cNvSpPr txBox="1">
                <a:spLocks noChangeArrowheads="1"/>
              </p:cNvSpPr>
              <p:nvPr/>
            </p:nvSpPr>
            <p:spPr bwMode="auto">
              <a:xfrm>
                <a:off x="6802" y="10474"/>
                <a:ext cx="1875" cy="234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dirty="0">
                    <a:latin typeface="Times New Roman" pitchFamily="18" charset="0"/>
                  </a:rPr>
                  <a:t>心理反应</a:t>
                </a:r>
              </a:p>
              <a:p>
                <a:pPr algn="ctr"/>
                <a:endParaRPr lang="zh-CN" altLang="en-US" b="1" dirty="0">
                  <a:latin typeface="Times New Roman" pitchFamily="18" charset="0"/>
                </a:endParaRPr>
              </a:p>
              <a:p>
                <a:pPr algn="ctr"/>
                <a:r>
                  <a:rPr lang="zh-CN" altLang="en-US" b="1" dirty="0">
                    <a:latin typeface="Times New Roman" pitchFamily="18" charset="0"/>
                  </a:rPr>
                  <a:t>行为反应</a:t>
                </a:r>
              </a:p>
              <a:p>
                <a:pPr algn="ctr"/>
                <a:endParaRPr lang="zh-CN" altLang="en-US" b="1" dirty="0">
                  <a:latin typeface="Times New Roman" pitchFamily="18" charset="0"/>
                </a:endParaRPr>
              </a:p>
              <a:p>
                <a:pPr algn="ctr"/>
                <a:r>
                  <a:rPr lang="zh-CN" altLang="en-US" b="1" dirty="0">
                    <a:latin typeface="Times New Roman" pitchFamily="18" charset="0"/>
                  </a:rPr>
                  <a:t>生理反应</a:t>
                </a:r>
              </a:p>
            </p:txBody>
          </p:sp>
          <p:sp>
            <p:nvSpPr>
              <p:cNvPr id="14" name="Line 11"/>
              <p:cNvSpPr>
                <a:spLocks noChangeShapeType="1"/>
              </p:cNvSpPr>
              <p:nvPr/>
            </p:nvSpPr>
            <p:spPr bwMode="auto">
              <a:xfrm>
                <a:off x="9111" y="11607"/>
                <a:ext cx="682" cy="0"/>
              </a:xfrm>
              <a:prstGeom prst="line">
                <a:avLst/>
              </a:prstGeom>
              <a:noFill/>
              <a:ln w="952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 name="AutoShape 12"/>
              <p:cNvSpPr>
                <a:spLocks/>
              </p:cNvSpPr>
              <p:nvPr/>
            </p:nvSpPr>
            <p:spPr bwMode="auto">
              <a:xfrm rot="16200000">
                <a:off x="4136" y="8825"/>
                <a:ext cx="387" cy="2557"/>
              </a:xfrm>
              <a:prstGeom prst="rightBrace">
                <a:avLst>
                  <a:gd name="adj1" fmla="val 3431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AutoShape 13"/>
              <p:cNvSpPr>
                <a:spLocks/>
              </p:cNvSpPr>
              <p:nvPr/>
            </p:nvSpPr>
            <p:spPr bwMode="auto">
              <a:xfrm rot="16200000">
                <a:off x="7528" y="9191"/>
                <a:ext cx="364" cy="1803"/>
              </a:xfrm>
              <a:prstGeom prst="rightBrace">
                <a:avLst>
                  <a:gd name="adj1" fmla="val 44152"/>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 name="AutoShape 14"/>
              <p:cNvSpPr>
                <a:spLocks/>
              </p:cNvSpPr>
              <p:nvPr/>
            </p:nvSpPr>
            <p:spPr bwMode="auto">
              <a:xfrm rot="16200000">
                <a:off x="1898" y="9696"/>
                <a:ext cx="419" cy="846"/>
              </a:xfrm>
              <a:prstGeom prst="rightBrace">
                <a:avLst>
                  <a:gd name="adj1" fmla="val 17317"/>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 name="Text Box 15"/>
              <p:cNvSpPr txBox="1">
                <a:spLocks noChangeArrowheads="1"/>
              </p:cNvSpPr>
              <p:nvPr/>
            </p:nvSpPr>
            <p:spPr bwMode="auto">
              <a:xfrm>
                <a:off x="1399" y="8878"/>
                <a:ext cx="1385" cy="6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a:latin typeface="Times New Roman" pitchFamily="18" charset="0"/>
                  </a:rPr>
                  <a:t>应激源</a:t>
                </a:r>
              </a:p>
            </p:txBody>
          </p:sp>
          <p:sp>
            <p:nvSpPr>
              <p:cNvPr id="19" name="Text Box 16"/>
              <p:cNvSpPr txBox="1">
                <a:spLocks noChangeArrowheads="1"/>
              </p:cNvSpPr>
              <p:nvPr/>
            </p:nvSpPr>
            <p:spPr bwMode="auto">
              <a:xfrm>
                <a:off x="3018" y="8878"/>
                <a:ext cx="2770" cy="6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dirty="0">
                    <a:latin typeface="Times New Roman" pitchFamily="18" charset="0"/>
                  </a:rPr>
                  <a:t>中介</a:t>
                </a:r>
                <a:r>
                  <a:rPr lang="zh-CN" altLang="en-US" b="1" dirty="0" smtClean="0">
                    <a:latin typeface="Times New Roman" pitchFamily="18" charset="0"/>
                  </a:rPr>
                  <a:t>因素</a:t>
                </a:r>
                <a:endParaRPr lang="zh-CN" altLang="en-US" b="1" dirty="0">
                  <a:latin typeface="Times New Roman" pitchFamily="18" charset="0"/>
                </a:endParaRPr>
              </a:p>
            </p:txBody>
          </p:sp>
          <p:sp>
            <p:nvSpPr>
              <p:cNvPr id="20" name="Text Box 17"/>
              <p:cNvSpPr txBox="1">
                <a:spLocks noChangeArrowheads="1"/>
              </p:cNvSpPr>
              <p:nvPr/>
            </p:nvSpPr>
            <p:spPr bwMode="auto">
              <a:xfrm>
                <a:off x="6757" y="8878"/>
                <a:ext cx="1939" cy="6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dirty="0">
                    <a:latin typeface="Times New Roman" pitchFamily="18" charset="0"/>
                  </a:rPr>
                  <a:t>应激反应</a:t>
                </a:r>
              </a:p>
            </p:txBody>
          </p:sp>
          <p:sp>
            <p:nvSpPr>
              <p:cNvPr id="21" name="Text Box 18"/>
              <p:cNvSpPr txBox="1">
                <a:spLocks noChangeArrowheads="1"/>
              </p:cNvSpPr>
              <p:nvPr/>
            </p:nvSpPr>
            <p:spPr bwMode="auto">
              <a:xfrm>
                <a:off x="9396" y="10942"/>
                <a:ext cx="1193"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just"/>
                <a:r>
                  <a:rPr lang="zh-CN" altLang="en-US" b="1">
                    <a:latin typeface="Times New Roman" pitchFamily="18" charset="0"/>
                  </a:rPr>
                  <a:t>健康</a:t>
                </a:r>
              </a:p>
            </p:txBody>
          </p:sp>
          <p:sp>
            <p:nvSpPr>
              <p:cNvPr id="22" name="Text Box 19"/>
              <p:cNvSpPr txBox="1">
                <a:spLocks noChangeArrowheads="1"/>
              </p:cNvSpPr>
              <p:nvPr/>
            </p:nvSpPr>
            <p:spPr bwMode="auto">
              <a:xfrm>
                <a:off x="9396" y="11786"/>
                <a:ext cx="1193" cy="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just"/>
                <a:r>
                  <a:rPr lang="zh-CN" altLang="en-US" b="1">
                    <a:latin typeface="Times New Roman" pitchFamily="18" charset="0"/>
                  </a:rPr>
                  <a:t>疾病</a:t>
                </a:r>
              </a:p>
            </p:txBody>
          </p:sp>
        </p:grpSp>
      </p:grpSp>
      <p:sp>
        <p:nvSpPr>
          <p:cNvPr id="23" name="TextBox 22"/>
          <p:cNvSpPr txBox="1"/>
          <p:nvPr/>
        </p:nvSpPr>
        <p:spPr>
          <a:xfrm>
            <a:off x="3004249" y="5829627"/>
            <a:ext cx="2698175" cy="523220"/>
          </a:xfrm>
          <a:prstGeom prst="rect">
            <a:avLst/>
          </a:prstGeom>
          <a:noFill/>
        </p:spPr>
        <p:txBody>
          <a:bodyPr wrap="none" rtlCol="0">
            <a:spAutoFit/>
          </a:bodyPr>
          <a:lstStyle/>
          <a:p>
            <a:r>
              <a:rPr lang="zh-CN" altLang="en-US" sz="2800" dirty="0">
                <a:solidFill>
                  <a:srgbClr val="0000FF"/>
                </a:solidFill>
                <a:ea typeface="隶书" pitchFamily="49" charset="-122"/>
              </a:rPr>
              <a:t>应激过程</a:t>
            </a:r>
            <a:r>
              <a:rPr lang="zh-CN" altLang="en-US" sz="2800" dirty="0" smtClean="0">
                <a:solidFill>
                  <a:srgbClr val="0000FF"/>
                </a:solidFill>
                <a:ea typeface="隶书" pitchFamily="49" charset="-122"/>
              </a:rPr>
              <a:t>示意图</a:t>
            </a:r>
            <a:endParaRPr lang="zh-CN" altLang="en-US" sz="2800" dirty="0">
              <a:solidFill>
                <a:srgbClr val="0000FF"/>
              </a:solidFill>
            </a:endParaRPr>
          </a:p>
        </p:txBody>
      </p:sp>
    </p:spTree>
    <p:extLst>
      <p:ext uri="{BB962C8B-B14F-4D97-AF65-F5344CB8AC3E}">
        <p14:creationId xmlns:p14="http://schemas.microsoft.com/office/powerpoint/2010/main" val="2003108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zh-CN" dirty="0"/>
              <a:t>应激与应对</a:t>
            </a:r>
            <a:endParaRPr lang="zh-CN" altLang="en-US" dirty="0"/>
          </a:p>
        </p:txBody>
      </p:sp>
      <p:sp>
        <p:nvSpPr>
          <p:cNvPr id="3" name="内容占位符 2"/>
          <p:cNvSpPr>
            <a:spLocks noGrp="1"/>
          </p:cNvSpPr>
          <p:nvPr>
            <p:ph idx="1"/>
          </p:nvPr>
        </p:nvSpPr>
        <p:spPr/>
        <p:txBody>
          <a:bodyPr/>
          <a:lstStyle/>
          <a:p>
            <a:pPr marL="0" indent="0">
              <a:buNone/>
            </a:pPr>
            <a:r>
              <a:rPr lang="zh-CN" altLang="zh-CN" dirty="0"/>
              <a:t>（二）评估方法与内容</a:t>
            </a:r>
          </a:p>
          <a:p>
            <a:pPr lvl="1"/>
            <a:r>
              <a:rPr lang="zh-CN" altLang="zh-CN" dirty="0"/>
              <a:t>会谈法</a:t>
            </a:r>
          </a:p>
          <a:p>
            <a:pPr lvl="2">
              <a:buSzPct val="80000"/>
              <a:defRPr/>
            </a:pPr>
            <a:r>
              <a:rPr lang="zh-CN" altLang="en-US" dirty="0"/>
              <a:t>应激源</a:t>
            </a:r>
            <a:endParaRPr lang="en-US" altLang="zh-CN" dirty="0"/>
          </a:p>
          <a:p>
            <a:pPr lvl="2">
              <a:buSzPct val="80000"/>
              <a:defRPr/>
            </a:pPr>
            <a:r>
              <a:rPr lang="zh-CN" altLang="en-US" dirty="0"/>
              <a:t>中介因素</a:t>
            </a:r>
            <a:endParaRPr lang="en-US" altLang="zh-CN" dirty="0"/>
          </a:p>
          <a:p>
            <a:pPr lvl="3">
              <a:buSzPct val="80000"/>
              <a:defRPr/>
            </a:pPr>
            <a:r>
              <a:rPr lang="zh-CN" altLang="en-US" dirty="0"/>
              <a:t>认知评估</a:t>
            </a:r>
            <a:endParaRPr lang="en-US" altLang="zh-CN" dirty="0"/>
          </a:p>
          <a:p>
            <a:pPr lvl="3">
              <a:buSzPct val="80000"/>
              <a:defRPr/>
            </a:pPr>
            <a:r>
              <a:rPr lang="zh-CN" altLang="en-US" dirty="0"/>
              <a:t>应对方式</a:t>
            </a:r>
            <a:endParaRPr lang="en-US" altLang="zh-CN" dirty="0"/>
          </a:p>
          <a:p>
            <a:pPr lvl="3">
              <a:buSzPct val="80000"/>
              <a:defRPr/>
            </a:pPr>
            <a:r>
              <a:rPr lang="zh-CN" altLang="en-US" dirty="0"/>
              <a:t>社会支持</a:t>
            </a:r>
            <a:endParaRPr lang="en-US" altLang="zh-CN" dirty="0"/>
          </a:p>
          <a:p>
            <a:pPr lvl="3">
              <a:buSzPct val="80000"/>
              <a:defRPr/>
            </a:pPr>
            <a:r>
              <a:rPr lang="zh-CN" altLang="en-US" dirty="0"/>
              <a:t>个性特征</a:t>
            </a:r>
            <a:endParaRPr lang="en-US" altLang="zh-CN" dirty="0"/>
          </a:p>
          <a:p>
            <a:pPr lvl="2">
              <a:buSzPct val="80000"/>
              <a:defRPr/>
            </a:pPr>
            <a:r>
              <a:rPr lang="zh-CN" altLang="en-US" dirty="0"/>
              <a:t>应激反应</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245084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zh-CN" dirty="0"/>
              <a:t>应激与应对</a:t>
            </a:r>
            <a:endParaRPr lang="zh-CN" altLang="en-US" dirty="0"/>
          </a:p>
        </p:txBody>
      </p:sp>
      <p:sp>
        <p:nvSpPr>
          <p:cNvPr id="3" name="内容占位符 2"/>
          <p:cNvSpPr>
            <a:spLocks noGrp="1"/>
          </p:cNvSpPr>
          <p:nvPr>
            <p:ph idx="1"/>
          </p:nvPr>
        </p:nvSpPr>
        <p:spPr/>
        <p:txBody>
          <a:bodyPr/>
          <a:lstStyle/>
          <a:p>
            <a:pPr lvl="1"/>
            <a:r>
              <a:rPr lang="zh-CN" altLang="zh-CN" dirty="0" smtClean="0"/>
              <a:t>评定量表</a:t>
            </a:r>
            <a:r>
              <a:rPr lang="zh-CN" altLang="zh-CN" dirty="0"/>
              <a:t>测评</a:t>
            </a:r>
          </a:p>
          <a:p>
            <a:pPr lvl="2"/>
            <a:r>
              <a:rPr lang="zh-CN" altLang="zh-CN" dirty="0"/>
              <a:t>应激源强度的</a:t>
            </a:r>
            <a:r>
              <a:rPr lang="zh-CN" altLang="zh-CN" dirty="0" smtClean="0"/>
              <a:t>评估</a:t>
            </a:r>
            <a:endParaRPr lang="en-US" altLang="zh-CN" dirty="0" smtClean="0"/>
          </a:p>
          <a:p>
            <a:pPr lvl="3"/>
            <a:r>
              <a:rPr lang="zh-CN" altLang="en-US" dirty="0" smtClean="0"/>
              <a:t>社会再适应评定量表</a:t>
            </a:r>
            <a:endParaRPr lang="en-US" altLang="zh-CN" dirty="0" smtClean="0"/>
          </a:p>
          <a:p>
            <a:pPr lvl="3"/>
            <a:r>
              <a:rPr lang="zh-CN" altLang="en-US" dirty="0" smtClean="0"/>
              <a:t>生活事件量表</a:t>
            </a:r>
            <a:endParaRPr lang="en-US" altLang="zh-CN" dirty="0" smtClean="0"/>
          </a:p>
          <a:p>
            <a:pPr lvl="3"/>
            <a:r>
              <a:rPr lang="zh-CN" altLang="en-US" dirty="0" smtClean="0"/>
              <a:t>住院患者压力</a:t>
            </a:r>
            <a:r>
              <a:rPr lang="zh-CN" altLang="en-US" dirty="0" smtClean="0"/>
              <a:t>评定量表</a:t>
            </a:r>
            <a:endParaRPr lang="zh-CN" altLang="zh-CN" sz="2000" dirty="0"/>
          </a:p>
          <a:p>
            <a:pPr lvl="2"/>
            <a:r>
              <a:rPr lang="zh-CN" altLang="zh-CN" dirty="0"/>
              <a:t>应激的中介因素评估</a:t>
            </a:r>
            <a:endParaRPr lang="zh-CN" altLang="zh-CN" sz="2000" dirty="0"/>
          </a:p>
          <a:p>
            <a:pPr lvl="3"/>
            <a:r>
              <a:rPr lang="zh-CN" altLang="zh-CN" dirty="0"/>
              <a:t>应对方式</a:t>
            </a:r>
            <a:r>
              <a:rPr lang="zh-CN" altLang="zh-CN" dirty="0" smtClean="0"/>
              <a:t>评定量表</a:t>
            </a:r>
            <a:endParaRPr lang="en-US" altLang="zh-CN" dirty="0" smtClean="0"/>
          </a:p>
          <a:p>
            <a:pPr lvl="3"/>
            <a:r>
              <a:rPr lang="zh-CN" altLang="zh-CN" dirty="0"/>
              <a:t>社会支持量表</a:t>
            </a:r>
            <a:endParaRPr lang="zh-CN" altLang="zh-CN" sz="2000" dirty="0"/>
          </a:p>
          <a:p>
            <a:pPr lvl="3"/>
            <a:r>
              <a:rPr lang="zh-CN" altLang="zh-CN" u="sng" dirty="0" smtClean="0"/>
              <a:t>人格测验</a:t>
            </a:r>
            <a:endParaRPr lang="en-US" altLang="zh-CN" u="sng" dirty="0" smtClean="0"/>
          </a:p>
          <a:p>
            <a:pPr lvl="2"/>
            <a:r>
              <a:rPr lang="zh-CN" altLang="zh-CN" dirty="0" smtClean="0"/>
              <a:t>应激反应</a:t>
            </a:r>
            <a:r>
              <a:rPr lang="zh-CN" altLang="zh-CN" dirty="0"/>
              <a:t>的评估</a:t>
            </a:r>
          </a:p>
          <a:p>
            <a:pPr lvl="3"/>
            <a:endParaRPr lang="zh-CN" altLang="zh-CN" sz="2000" dirty="0"/>
          </a:p>
          <a:p>
            <a:pPr lvl="1"/>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6" name="圆角矩形标注 5"/>
          <p:cNvSpPr/>
          <p:nvPr/>
        </p:nvSpPr>
        <p:spPr>
          <a:xfrm>
            <a:off x="5436096" y="3717032"/>
            <a:ext cx="3096344" cy="1944216"/>
          </a:xfrm>
          <a:prstGeom prst="wedgeRoundRectCallout">
            <a:avLst>
              <a:gd name="adj1" fmla="val -119852"/>
              <a:gd name="adj2" fmla="val 36151"/>
              <a:gd name="adj3" fmla="val 16667"/>
            </a:avLst>
          </a:prstGeom>
        </p:spPr>
        <p:style>
          <a:lnRef idx="3">
            <a:schemeClr val="lt1"/>
          </a:lnRef>
          <a:fillRef idx="1">
            <a:schemeClr val="accent2"/>
          </a:fillRef>
          <a:effectRef idx="1">
            <a:schemeClr val="accent2"/>
          </a:effectRef>
          <a:fontRef idx="minor">
            <a:schemeClr val="lt1"/>
          </a:fontRef>
        </p:style>
        <p:txBody>
          <a:bodyPr rtlCol="0" anchor="ctr"/>
          <a:lstStyle/>
          <a:p>
            <a:pPr marL="0" lvl="1">
              <a:buClr>
                <a:srgbClr val="0000FF"/>
              </a:buClr>
              <a:buSzPct val="80000"/>
              <a:buFont typeface="Wingdings" pitchFamily="2" charset="2"/>
              <a:buChar char="ü"/>
              <a:defRPr/>
            </a:pPr>
            <a:r>
              <a:rPr lang="zh-CN" altLang="en-US" sz="2000" dirty="0">
                <a:latin typeface="幼圆" pitchFamily="49" charset="-122"/>
                <a:ea typeface="幼圆" pitchFamily="49" charset="-122"/>
              </a:rPr>
              <a:t>明尼苏达多相人格问卷</a:t>
            </a:r>
            <a:endParaRPr lang="en-US" altLang="zh-CN" sz="2000" dirty="0">
              <a:latin typeface="幼圆" pitchFamily="49" charset="-122"/>
              <a:ea typeface="幼圆" pitchFamily="49" charset="-122"/>
            </a:endParaRPr>
          </a:p>
          <a:p>
            <a:pPr marL="0" lvl="1">
              <a:buClr>
                <a:srgbClr val="0000FF"/>
              </a:buClr>
              <a:buSzPct val="80000"/>
              <a:buFont typeface="Wingdings" pitchFamily="2" charset="2"/>
              <a:buChar char="ü"/>
              <a:defRPr/>
            </a:pPr>
            <a:r>
              <a:rPr lang="zh-CN" altLang="en-US" sz="2000" dirty="0">
                <a:latin typeface="幼圆" pitchFamily="49" charset="-122"/>
                <a:ea typeface="幼圆" pitchFamily="49" charset="-122"/>
              </a:rPr>
              <a:t>艾森克人格问卷</a:t>
            </a:r>
            <a:endParaRPr lang="en-US" altLang="zh-CN" sz="2000" dirty="0">
              <a:latin typeface="幼圆" pitchFamily="49" charset="-122"/>
              <a:ea typeface="幼圆" pitchFamily="49" charset="-122"/>
            </a:endParaRPr>
          </a:p>
          <a:p>
            <a:pPr marL="0" lvl="1">
              <a:buClr>
                <a:srgbClr val="0000FF"/>
              </a:buClr>
              <a:buSzPct val="80000"/>
              <a:buFont typeface="Wingdings" pitchFamily="2" charset="2"/>
              <a:buChar char="ü"/>
              <a:defRPr/>
            </a:pPr>
            <a:r>
              <a:rPr lang="zh-CN" altLang="en-US" sz="2000" dirty="0">
                <a:latin typeface="幼圆" pitchFamily="49" charset="-122"/>
                <a:ea typeface="幼圆" pitchFamily="49" charset="-122"/>
              </a:rPr>
              <a:t>五因素人格问卷</a:t>
            </a:r>
            <a:endParaRPr lang="en-US" altLang="zh-CN" sz="2000" dirty="0">
              <a:latin typeface="幼圆" pitchFamily="49" charset="-122"/>
              <a:ea typeface="幼圆" pitchFamily="49" charset="-122"/>
            </a:endParaRPr>
          </a:p>
          <a:p>
            <a:pPr marL="0" lvl="1">
              <a:buClr>
                <a:srgbClr val="0000FF"/>
              </a:buClr>
              <a:buSzPct val="80000"/>
              <a:buFont typeface="Wingdings" pitchFamily="2" charset="2"/>
              <a:buChar char="ü"/>
              <a:defRPr/>
            </a:pPr>
            <a:r>
              <a:rPr lang="zh-CN" altLang="en-US" sz="2000" dirty="0" smtClean="0">
                <a:latin typeface="幼圆" pitchFamily="49" charset="-122"/>
                <a:ea typeface="幼圆" pitchFamily="49" charset="-122"/>
              </a:rPr>
              <a:t>洛夏墨迹</a:t>
            </a:r>
            <a:r>
              <a:rPr lang="zh-CN" altLang="en-US" sz="2000" dirty="0">
                <a:latin typeface="幼圆" pitchFamily="49" charset="-122"/>
                <a:ea typeface="幼圆" pitchFamily="49" charset="-122"/>
              </a:rPr>
              <a:t>图</a:t>
            </a:r>
            <a:endParaRPr lang="en-US" altLang="zh-CN" sz="2000" dirty="0">
              <a:latin typeface="幼圆" pitchFamily="49" charset="-122"/>
              <a:ea typeface="幼圆" pitchFamily="49" charset="-122"/>
            </a:endParaRPr>
          </a:p>
          <a:p>
            <a:pPr marL="0" lvl="1">
              <a:buClr>
                <a:srgbClr val="0000FF"/>
              </a:buClr>
              <a:buSzPct val="80000"/>
              <a:buFont typeface="Wingdings" pitchFamily="2" charset="2"/>
              <a:buChar char="ü"/>
              <a:defRPr/>
            </a:pPr>
            <a:r>
              <a:rPr lang="zh-CN" altLang="en-US" sz="2000" dirty="0" smtClean="0">
                <a:latin typeface="幼圆" pitchFamily="49" charset="-122"/>
                <a:ea typeface="幼圆" pitchFamily="49" charset="-122"/>
              </a:rPr>
              <a:t>主题统觉测验</a:t>
            </a:r>
            <a:endParaRPr lang="zh-CN" altLang="en-US" sz="1600" dirty="0"/>
          </a:p>
        </p:txBody>
      </p:sp>
    </p:spTree>
    <p:extLst>
      <p:ext uri="{BB962C8B-B14F-4D97-AF65-F5344CB8AC3E}">
        <p14:creationId xmlns:p14="http://schemas.microsoft.com/office/powerpoint/2010/main" val="2749783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zh-CN" dirty="0"/>
              <a:t>应激与应对</a:t>
            </a:r>
            <a:endParaRPr lang="zh-CN" altLang="en-US" dirty="0"/>
          </a:p>
        </p:txBody>
      </p:sp>
      <p:sp>
        <p:nvSpPr>
          <p:cNvPr id="3" name="内容占位符 2"/>
          <p:cNvSpPr>
            <a:spLocks noGrp="1"/>
          </p:cNvSpPr>
          <p:nvPr>
            <p:ph idx="1"/>
          </p:nvPr>
        </p:nvSpPr>
        <p:spPr/>
        <p:txBody>
          <a:bodyPr/>
          <a:lstStyle/>
          <a:p>
            <a:pPr lvl="1"/>
            <a:r>
              <a:rPr lang="zh-CN" altLang="zh-CN" dirty="0" smtClean="0"/>
              <a:t>观察</a:t>
            </a:r>
            <a:r>
              <a:rPr lang="zh-CN" altLang="zh-CN" dirty="0"/>
              <a:t>与医学</a:t>
            </a:r>
            <a:r>
              <a:rPr lang="zh-CN" altLang="zh-CN" dirty="0" smtClean="0"/>
              <a:t>检测</a:t>
            </a:r>
            <a:endParaRPr lang="en-US" altLang="zh-CN" dirty="0" smtClean="0"/>
          </a:p>
          <a:p>
            <a:pPr lvl="2"/>
            <a:r>
              <a:rPr lang="zh-CN" altLang="zh-CN" dirty="0" smtClean="0"/>
              <a:t>一般</a:t>
            </a:r>
            <a:r>
              <a:rPr lang="zh-CN" altLang="zh-CN" dirty="0"/>
              <a:t>状态和行为</a:t>
            </a:r>
            <a:endParaRPr lang="zh-CN" altLang="zh-CN" sz="2000" dirty="0"/>
          </a:p>
          <a:p>
            <a:pPr lvl="2"/>
            <a:r>
              <a:rPr lang="zh-CN" altLang="zh-CN" dirty="0"/>
              <a:t>全身各系统的变化</a:t>
            </a:r>
            <a:endParaRPr lang="zh-CN" altLang="zh-CN" sz="2000" dirty="0"/>
          </a:p>
          <a:p>
            <a:pPr lvl="1"/>
            <a:endParaRPr lang="zh-CN" altLang="zh-CN" dirty="0"/>
          </a:p>
          <a:p>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7460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zh-CN" dirty="0"/>
              <a:t>应激与应对</a:t>
            </a:r>
            <a:endParaRPr lang="zh-CN" altLang="en-US" dirty="0"/>
          </a:p>
        </p:txBody>
      </p:sp>
      <p:sp>
        <p:nvSpPr>
          <p:cNvPr id="3" name="内容占位符 2"/>
          <p:cNvSpPr>
            <a:spLocks noGrp="1"/>
          </p:cNvSpPr>
          <p:nvPr>
            <p:ph idx="1"/>
          </p:nvPr>
        </p:nvSpPr>
        <p:spPr/>
        <p:txBody>
          <a:bodyPr/>
          <a:lstStyle/>
          <a:p>
            <a:pPr marL="0" indent="0">
              <a:buNone/>
            </a:pPr>
            <a:r>
              <a:rPr lang="zh-CN" altLang="zh-CN" dirty="0" smtClean="0"/>
              <a:t>（</a:t>
            </a:r>
            <a:r>
              <a:rPr lang="zh-CN" altLang="zh-CN" dirty="0"/>
              <a:t>三）相关护理诊断 </a:t>
            </a:r>
          </a:p>
          <a:p>
            <a:pPr marL="400050" lvl="1" indent="0">
              <a:buNone/>
            </a:pPr>
            <a:r>
              <a:rPr lang="en-US" altLang="zh-CN" dirty="0"/>
              <a:t>1.</a:t>
            </a:r>
            <a:r>
              <a:rPr lang="zh-CN" altLang="zh-CN" dirty="0"/>
              <a:t>应对无效 </a:t>
            </a:r>
          </a:p>
          <a:p>
            <a:pPr marL="400050" lvl="1" indent="0">
              <a:buNone/>
            </a:pPr>
            <a:r>
              <a:rPr lang="en-US" altLang="zh-CN" dirty="0"/>
              <a:t>2.</a:t>
            </a:r>
            <a:r>
              <a:rPr lang="zh-CN" altLang="zh-CN" dirty="0"/>
              <a:t>精神困扰 </a:t>
            </a:r>
          </a:p>
          <a:p>
            <a:pPr marL="400050" lvl="1" indent="0">
              <a:buNone/>
            </a:pPr>
            <a:r>
              <a:rPr lang="en-US" altLang="zh-CN" dirty="0"/>
              <a:t>3.</a:t>
            </a:r>
            <a:r>
              <a:rPr lang="zh-CN" altLang="zh-CN" dirty="0"/>
              <a:t>创伤后</a:t>
            </a:r>
            <a:r>
              <a:rPr lang="zh-CN" altLang="zh-CN" dirty="0" smtClean="0"/>
              <a:t>综合征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20566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a:t>
            </a:r>
            <a:r>
              <a:rPr lang="zh-CN" altLang="zh-CN" dirty="0" smtClean="0"/>
              <a:t>健康行为</a:t>
            </a:r>
            <a:endParaRPr lang="zh-CN" altLang="en-US" dirty="0"/>
          </a:p>
        </p:txBody>
      </p:sp>
      <p:sp>
        <p:nvSpPr>
          <p:cNvPr id="3" name="内容占位符 2"/>
          <p:cNvSpPr>
            <a:spLocks noGrp="1"/>
          </p:cNvSpPr>
          <p:nvPr>
            <p:ph idx="1"/>
          </p:nvPr>
        </p:nvSpPr>
        <p:spPr/>
        <p:txBody>
          <a:bodyPr/>
          <a:lstStyle/>
          <a:p>
            <a:pPr marL="0" indent="0">
              <a:buNone/>
            </a:pPr>
            <a:r>
              <a:rPr lang="zh-CN" altLang="zh-CN" dirty="0"/>
              <a:t>（一）基础知识</a:t>
            </a:r>
          </a:p>
          <a:p>
            <a:pPr lvl="1"/>
            <a:r>
              <a:rPr lang="zh-CN" altLang="zh-CN" dirty="0"/>
              <a:t>行为</a:t>
            </a:r>
          </a:p>
          <a:p>
            <a:pPr lvl="1"/>
            <a:r>
              <a:rPr lang="zh-CN" altLang="zh-CN" dirty="0"/>
              <a:t>行为与健康的关系</a:t>
            </a:r>
            <a:r>
              <a:rPr lang="en-US" altLang="zh-CN" dirty="0"/>
              <a:t>  </a:t>
            </a:r>
            <a:endParaRPr lang="en-US" altLang="zh-CN" dirty="0" smtClean="0"/>
          </a:p>
          <a:p>
            <a:pPr lvl="2"/>
            <a:r>
              <a:rPr lang="zh-CN" altLang="zh-CN" dirty="0"/>
              <a:t>健康保护行为</a:t>
            </a:r>
            <a:endParaRPr lang="zh-CN" altLang="zh-CN" sz="2000" dirty="0"/>
          </a:p>
          <a:p>
            <a:pPr lvl="2"/>
            <a:r>
              <a:rPr lang="zh-CN" altLang="zh-CN" dirty="0"/>
              <a:t>健康损害</a:t>
            </a:r>
            <a:r>
              <a:rPr lang="zh-CN" altLang="zh-CN" dirty="0" smtClean="0"/>
              <a:t>行为</a:t>
            </a:r>
            <a:endParaRPr lang="zh-CN" altLang="zh-CN" dirty="0"/>
          </a:p>
          <a:p>
            <a:pPr lvl="1"/>
            <a:r>
              <a:rPr lang="zh-CN" altLang="zh-CN" dirty="0" smtClean="0"/>
              <a:t>健康行为（</a:t>
            </a:r>
            <a:r>
              <a:rPr lang="en-US" altLang="zh-CN" dirty="0"/>
              <a:t>health behavior</a:t>
            </a:r>
            <a:r>
              <a:rPr lang="zh-CN" altLang="zh-CN" dirty="0" smtClean="0"/>
              <a:t>）</a:t>
            </a:r>
            <a:endParaRPr lang="en-US" altLang="zh-CN" dirty="0" smtClean="0"/>
          </a:p>
          <a:p>
            <a:pPr lvl="2"/>
            <a:r>
              <a:rPr lang="zh-CN" altLang="en-US" dirty="0" smtClean="0"/>
              <a:t>定义</a:t>
            </a:r>
            <a:endParaRPr lang="en-US" altLang="zh-CN" dirty="0" smtClean="0"/>
          </a:p>
          <a:p>
            <a:pPr lvl="3"/>
            <a:r>
              <a:rPr lang="zh-CN" altLang="zh-CN" dirty="0" smtClean="0"/>
              <a:t>为</a:t>
            </a:r>
            <a:r>
              <a:rPr lang="zh-CN" altLang="zh-CN" dirty="0"/>
              <a:t>增强体质、维持与促进身心健康及避免疾病而进行的各种</a:t>
            </a:r>
            <a:r>
              <a:rPr lang="zh-CN" altLang="zh-CN" dirty="0" smtClean="0"/>
              <a:t>活动</a:t>
            </a:r>
            <a:endParaRPr lang="en-US" altLang="zh-CN" dirty="0" smtClean="0"/>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62460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一、心理社会评估的意义</a:t>
            </a:r>
            <a:endParaRPr lang="zh-CN" altLang="en-US" dirty="0"/>
          </a:p>
        </p:txBody>
      </p:sp>
      <p:sp>
        <p:nvSpPr>
          <p:cNvPr id="3" name="内容占位符 2"/>
          <p:cNvSpPr>
            <a:spLocks noGrp="1"/>
          </p:cNvSpPr>
          <p:nvPr>
            <p:ph idx="1"/>
          </p:nvPr>
        </p:nvSpPr>
        <p:spPr/>
        <p:txBody>
          <a:bodyPr/>
          <a:lstStyle/>
          <a:p>
            <a:r>
              <a:rPr lang="zh-CN" altLang="zh-CN" dirty="0"/>
              <a:t>心理评估（</a:t>
            </a:r>
            <a:r>
              <a:rPr lang="en-US" altLang="zh-CN" dirty="0"/>
              <a:t>psychological </a:t>
            </a:r>
            <a:r>
              <a:rPr lang="en-US" altLang="zh-CN" dirty="0" smtClean="0"/>
              <a:t>assessment</a:t>
            </a:r>
            <a:r>
              <a:rPr lang="zh-CN" altLang="en-US" dirty="0" smtClean="0"/>
              <a:t>）</a:t>
            </a:r>
            <a:endParaRPr lang="en-US" altLang="zh-CN" dirty="0" smtClean="0"/>
          </a:p>
          <a:p>
            <a:pPr lvl="1"/>
            <a:r>
              <a:rPr lang="zh-CN" altLang="zh-CN" dirty="0" smtClean="0"/>
              <a:t>明确</a:t>
            </a:r>
            <a:r>
              <a:rPr lang="zh-CN" altLang="zh-CN" dirty="0"/>
              <a:t>被评估者的</a:t>
            </a:r>
            <a:r>
              <a:rPr lang="zh-CN" altLang="zh-CN" dirty="0" smtClean="0"/>
              <a:t>心理状态</a:t>
            </a:r>
            <a:r>
              <a:rPr lang="zh-CN" altLang="en-US" dirty="0" smtClean="0"/>
              <a:t>，</a:t>
            </a:r>
            <a:r>
              <a:rPr lang="zh-CN" altLang="zh-CN" dirty="0"/>
              <a:t>识别其可能存在的</a:t>
            </a:r>
            <a:r>
              <a:rPr lang="zh-CN" altLang="zh-CN" dirty="0" smtClean="0"/>
              <a:t>心理</a:t>
            </a:r>
            <a:r>
              <a:rPr lang="zh-CN" altLang="en-US" dirty="0" smtClean="0"/>
              <a:t>问题</a:t>
            </a:r>
            <a:endParaRPr lang="en-US" altLang="zh-CN" dirty="0" smtClean="0"/>
          </a:p>
          <a:p>
            <a:pPr lvl="1"/>
            <a:r>
              <a:rPr lang="zh-CN" altLang="zh-CN" dirty="0" smtClean="0"/>
              <a:t>解释其</a:t>
            </a:r>
            <a:r>
              <a:rPr lang="zh-CN" altLang="en-US" dirty="0" smtClean="0"/>
              <a:t>所</a:t>
            </a:r>
            <a:r>
              <a:rPr lang="zh-CN" altLang="zh-CN" dirty="0" smtClean="0"/>
              <a:t>存在</a:t>
            </a:r>
            <a:r>
              <a:rPr lang="zh-CN" altLang="en-US" dirty="0"/>
              <a:t>的</a:t>
            </a:r>
            <a:r>
              <a:rPr lang="zh-CN" altLang="zh-CN" dirty="0" smtClean="0"/>
              <a:t>某种</a:t>
            </a:r>
            <a:r>
              <a:rPr lang="zh-CN" altLang="zh-CN" dirty="0"/>
              <a:t>行为或现象的可能</a:t>
            </a:r>
            <a:r>
              <a:rPr lang="zh-CN" altLang="zh-CN" dirty="0" smtClean="0"/>
              <a:t>原因</a:t>
            </a:r>
            <a:endParaRPr lang="en-US" altLang="zh-CN" dirty="0" smtClean="0"/>
          </a:p>
          <a:p>
            <a:r>
              <a:rPr lang="zh-CN" altLang="zh-CN" dirty="0"/>
              <a:t>社会评估（</a:t>
            </a:r>
            <a:r>
              <a:rPr lang="en-US" altLang="zh-CN" dirty="0"/>
              <a:t>social assessment</a:t>
            </a:r>
            <a:r>
              <a:rPr lang="zh-CN" altLang="zh-CN" dirty="0" smtClean="0"/>
              <a:t>）</a:t>
            </a:r>
            <a:endParaRPr lang="en-US" altLang="zh-CN" dirty="0" smtClean="0"/>
          </a:p>
          <a:p>
            <a:pPr lvl="1"/>
            <a:r>
              <a:rPr lang="zh-CN" altLang="zh-CN" dirty="0" smtClean="0"/>
              <a:t>确定社会</a:t>
            </a:r>
            <a:r>
              <a:rPr lang="zh-CN" altLang="zh-CN" dirty="0"/>
              <a:t>因素对个体健康的影响及可能</a:t>
            </a:r>
            <a:r>
              <a:rPr lang="zh-CN" altLang="zh-CN" dirty="0" smtClean="0"/>
              <a:t>原因</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278009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a:t>
            </a:r>
            <a:r>
              <a:rPr lang="zh-CN" altLang="zh-CN" dirty="0" smtClean="0"/>
              <a:t>健康行为</a:t>
            </a:r>
            <a:endParaRPr lang="zh-CN" altLang="en-US" dirty="0"/>
          </a:p>
        </p:txBody>
      </p:sp>
      <p:sp>
        <p:nvSpPr>
          <p:cNvPr id="3" name="内容占位符 2"/>
          <p:cNvSpPr>
            <a:spLocks noGrp="1"/>
          </p:cNvSpPr>
          <p:nvPr>
            <p:ph idx="1"/>
          </p:nvPr>
        </p:nvSpPr>
        <p:spPr/>
        <p:txBody>
          <a:bodyPr/>
          <a:lstStyle/>
          <a:p>
            <a:pPr lvl="2"/>
            <a:r>
              <a:rPr lang="zh-CN" altLang="en-US" dirty="0" smtClean="0"/>
              <a:t>常见的</a:t>
            </a:r>
            <a:r>
              <a:rPr lang="zh-CN" altLang="zh-CN" dirty="0" smtClean="0"/>
              <a:t>健康</a:t>
            </a:r>
            <a:r>
              <a:rPr lang="zh-CN" altLang="zh-CN" dirty="0"/>
              <a:t>保护行</a:t>
            </a:r>
            <a:r>
              <a:rPr lang="zh-CN" altLang="zh-CN" dirty="0" smtClean="0"/>
              <a:t>为</a:t>
            </a:r>
            <a:endParaRPr lang="en-US" altLang="zh-CN" dirty="0" smtClean="0"/>
          </a:p>
          <a:p>
            <a:pPr lvl="3"/>
            <a:r>
              <a:rPr lang="zh-CN" altLang="zh-CN" dirty="0" smtClean="0"/>
              <a:t>从不吸烟</a:t>
            </a:r>
            <a:endParaRPr lang="en-US" altLang="zh-CN" dirty="0" smtClean="0"/>
          </a:p>
          <a:p>
            <a:pPr lvl="3"/>
            <a:r>
              <a:rPr lang="zh-CN" altLang="zh-CN" dirty="0" smtClean="0"/>
              <a:t>有</a:t>
            </a:r>
            <a:r>
              <a:rPr lang="zh-CN" altLang="zh-CN" dirty="0"/>
              <a:t>规律地锻炼</a:t>
            </a:r>
            <a:r>
              <a:rPr lang="zh-CN" altLang="zh-CN" dirty="0" smtClean="0"/>
              <a:t>身体</a:t>
            </a:r>
            <a:endParaRPr lang="en-US" altLang="zh-CN" dirty="0" smtClean="0"/>
          </a:p>
          <a:p>
            <a:pPr lvl="3"/>
            <a:r>
              <a:rPr lang="zh-CN" altLang="zh-CN" dirty="0" smtClean="0"/>
              <a:t>适当</a:t>
            </a:r>
            <a:r>
              <a:rPr lang="zh-CN" altLang="zh-CN" dirty="0"/>
              <a:t>的睡眠（每晚</a:t>
            </a:r>
            <a:r>
              <a:rPr lang="en-US" altLang="zh-CN" dirty="0"/>
              <a:t>7</a:t>
            </a:r>
            <a:r>
              <a:rPr lang="zh-CN" altLang="zh-CN" dirty="0"/>
              <a:t>～</a:t>
            </a:r>
            <a:r>
              <a:rPr lang="en-US" altLang="zh-CN" dirty="0"/>
              <a:t>8</a:t>
            </a:r>
            <a:r>
              <a:rPr lang="zh-CN" altLang="zh-CN" dirty="0"/>
              <a:t>小时</a:t>
            </a:r>
            <a:r>
              <a:rPr lang="zh-CN" altLang="zh-CN" dirty="0" smtClean="0"/>
              <a:t>）</a:t>
            </a:r>
            <a:endParaRPr lang="en-US" altLang="zh-CN" dirty="0" smtClean="0"/>
          </a:p>
          <a:p>
            <a:pPr lvl="3"/>
            <a:r>
              <a:rPr lang="zh-CN" altLang="zh-CN" dirty="0" smtClean="0"/>
              <a:t>保持</a:t>
            </a:r>
            <a:r>
              <a:rPr lang="zh-CN" altLang="zh-CN" dirty="0"/>
              <a:t>正常</a:t>
            </a:r>
            <a:r>
              <a:rPr lang="zh-CN" altLang="zh-CN" dirty="0" smtClean="0"/>
              <a:t>体重</a:t>
            </a:r>
            <a:endParaRPr lang="en-US" altLang="zh-CN" dirty="0" smtClean="0"/>
          </a:p>
          <a:p>
            <a:pPr lvl="3"/>
            <a:r>
              <a:rPr lang="zh-CN" altLang="zh-CN" dirty="0" smtClean="0"/>
              <a:t>适度</a:t>
            </a:r>
            <a:r>
              <a:rPr lang="zh-CN" altLang="zh-CN" dirty="0"/>
              <a:t>饮酒或不</a:t>
            </a:r>
            <a:r>
              <a:rPr lang="zh-CN" altLang="zh-CN" dirty="0" smtClean="0"/>
              <a:t>饮酒</a:t>
            </a:r>
            <a:endParaRPr lang="en-US" altLang="zh-CN" dirty="0" smtClean="0"/>
          </a:p>
          <a:p>
            <a:pPr lvl="3"/>
            <a:r>
              <a:rPr lang="zh-CN" altLang="zh-CN" dirty="0" smtClean="0"/>
              <a:t>每天</a:t>
            </a:r>
            <a:r>
              <a:rPr lang="zh-CN" altLang="zh-CN" dirty="0"/>
              <a:t>食</a:t>
            </a:r>
            <a:r>
              <a:rPr lang="zh-CN" altLang="zh-CN" dirty="0" smtClean="0"/>
              <a:t>早餐</a:t>
            </a:r>
            <a:endParaRPr lang="en-US" altLang="zh-CN" dirty="0" smtClean="0"/>
          </a:p>
          <a:p>
            <a:pPr lvl="3"/>
            <a:r>
              <a:rPr lang="zh-CN" altLang="zh-CN" dirty="0" smtClean="0"/>
              <a:t>两</a:t>
            </a:r>
            <a:r>
              <a:rPr lang="zh-CN" altLang="zh-CN" dirty="0"/>
              <a:t>餐之间少</a:t>
            </a:r>
            <a:r>
              <a:rPr lang="zh-CN" altLang="zh-CN" dirty="0" smtClean="0"/>
              <a:t>吃零食</a:t>
            </a:r>
            <a:endParaRPr lang="en-US" altLang="zh-CN" dirty="0" smtClean="0"/>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5309953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a:t>
            </a:r>
            <a:r>
              <a:rPr lang="zh-CN" altLang="zh-CN" dirty="0" smtClean="0"/>
              <a:t>健康行为</a:t>
            </a:r>
            <a:endParaRPr lang="zh-CN" altLang="en-US" dirty="0"/>
          </a:p>
        </p:txBody>
      </p:sp>
      <p:sp>
        <p:nvSpPr>
          <p:cNvPr id="3" name="内容占位符 2"/>
          <p:cNvSpPr>
            <a:spLocks noGrp="1"/>
          </p:cNvSpPr>
          <p:nvPr>
            <p:ph idx="1"/>
          </p:nvPr>
        </p:nvSpPr>
        <p:spPr/>
        <p:txBody>
          <a:bodyPr/>
          <a:lstStyle/>
          <a:p>
            <a:pPr lvl="1"/>
            <a:r>
              <a:rPr lang="zh-CN" altLang="zh-CN" dirty="0" smtClean="0"/>
              <a:t>健康</a:t>
            </a:r>
            <a:r>
              <a:rPr lang="zh-CN" altLang="zh-CN" dirty="0"/>
              <a:t>损害</a:t>
            </a:r>
            <a:r>
              <a:rPr lang="zh-CN" altLang="zh-CN" dirty="0" smtClean="0"/>
              <a:t>行为</a:t>
            </a:r>
            <a:r>
              <a:rPr lang="zh-CN" altLang="zh-CN" dirty="0"/>
              <a:t>（</a:t>
            </a:r>
            <a:r>
              <a:rPr lang="en-US" altLang="zh-CN" dirty="0"/>
              <a:t>health impairment behavior</a:t>
            </a:r>
            <a:r>
              <a:rPr lang="zh-CN" altLang="zh-CN" dirty="0"/>
              <a:t>）</a:t>
            </a:r>
            <a:endParaRPr lang="zh-CN" altLang="zh-CN" sz="3600" dirty="0"/>
          </a:p>
          <a:p>
            <a:pPr lvl="2"/>
            <a:r>
              <a:rPr lang="zh-CN" altLang="en-US" dirty="0" smtClean="0"/>
              <a:t>定义</a:t>
            </a:r>
            <a:endParaRPr lang="en-US" altLang="zh-CN" dirty="0" smtClean="0"/>
          </a:p>
          <a:p>
            <a:pPr lvl="3"/>
            <a:r>
              <a:rPr lang="zh-CN" altLang="zh-CN" dirty="0" smtClean="0"/>
              <a:t>偏离个人、团体及至社会健康期望方向的一组相对明显和确定的对健康有不良影响的行为</a:t>
            </a:r>
            <a:endParaRPr lang="en-US" altLang="zh-CN" dirty="0" smtClean="0"/>
          </a:p>
          <a:p>
            <a:pPr lvl="2"/>
            <a:r>
              <a:rPr lang="zh-CN" altLang="en-US" dirty="0" smtClean="0"/>
              <a:t>健康损害行为的种类</a:t>
            </a:r>
            <a:endParaRPr lang="en-US" altLang="zh-CN" dirty="0" smtClean="0"/>
          </a:p>
          <a:p>
            <a:pPr lvl="3"/>
            <a:r>
              <a:rPr lang="zh-CN" altLang="zh-CN" dirty="0" smtClean="0"/>
              <a:t>不良</a:t>
            </a:r>
            <a:r>
              <a:rPr lang="zh-CN" altLang="zh-CN" dirty="0"/>
              <a:t>生活方式和习惯</a:t>
            </a:r>
            <a:endParaRPr lang="zh-CN" altLang="zh-CN" sz="2000" dirty="0"/>
          </a:p>
          <a:p>
            <a:pPr lvl="3"/>
            <a:r>
              <a:rPr lang="zh-CN" altLang="zh-CN" dirty="0"/>
              <a:t>日常健康危害行为</a:t>
            </a:r>
            <a:endParaRPr lang="zh-CN" altLang="zh-CN" sz="2000" dirty="0"/>
          </a:p>
          <a:p>
            <a:pPr lvl="3"/>
            <a:r>
              <a:rPr lang="zh-CN" altLang="zh-CN" dirty="0"/>
              <a:t>不良病感行为</a:t>
            </a:r>
            <a:endParaRPr lang="zh-CN" altLang="zh-CN" sz="2000" dirty="0"/>
          </a:p>
          <a:p>
            <a:pPr lvl="3"/>
            <a:r>
              <a:rPr lang="zh-CN" altLang="zh-CN" dirty="0"/>
              <a:t>致病行为模式</a:t>
            </a:r>
            <a:endParaRPr lang="zh-CN" altLang="zh-CN" sz="2000" dirty="0"/>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178522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四、健康行为</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t>（二）健康行为的评估方法与内容</a:t>
            </a:r>
            <a:endParaRPr lang="en-US" altLang="zh-CN" dirty="0" smtClean="0"/>
          </a:p>
          <a:p>
            <a:pPr lvl="1"/>
            <a:r>
              <a:rPr lang="zh-CN" altLang="en-US" dirty="0" smtClean="0"/>
              <a:t>会谈</a:t>
            </a:r>
            <a:endParaRPr lang="en-US" altLang="zh-CN" dirty="0" smtClean="0"/>
          </a:p>
          <a:p>
            <a:pPr lvl="1"/>
            <a:endParaRPr lang="en-US" altLang="zh-CN" dirty="0" smtClean="0"/>
          </a:p>
          <a:p>
            <a:pPr lvl="1"/>
            <a:endParaRPr lang="en-US" altLang="zh-CN" dirty="0"/>
          </a:p>
          <a:p>
            <a:pPr lvl="1"/>
            <a:endParaRPr lang="en-US" altLang="zh-CN" dirty="0"/>
          </a:p>
          <a:p>
            <a:pPr lvl="1"/>
            <a:endParaRPr lang="en-US" altLang="zh-CN" dirty="0" smtClean="0"/>
          </a:p>
          <a:p>
            <a:pPr lvl="1"/>
            <a:r>
              <a:rPr lang="zh-CN" altLang="en-US" dirty="0" smtClean="0"/>
              <a:t>观察</a:t>
            </a:r>
            <a:endParaRPr lang="en-US" altLang="zh-CN" dirty="0" smtClean="0"/>
          </a:p>
          <a:p>
            <a:pPr lvl="2"/>
            <a:r>
              <a:rPr lang="zh-CN" altLang="en-US" dirty="0"/>
              <a:t>损害健康行为发生频率、强度及持续时间</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矩形 3"/>
          <p:cNvSpPr>
            <a:spLocks noChangeArrowheads="1"/>
          </p:cNvSpPr>
          <p:nvPr/>
        </p:nvSpPr>
        <p:spPr bwMode="auto">
          <a:xfrm>
            <a:off x="2556173" y="2348880"/>
            <a:ext cx="3455987" cy="16922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altLang="zh-CN" sz="2600">
                <a:latin typeface="Times New Roman" pitchFamily="18" charset="0"/>
                <a:ea typeface="隶书" pitchFamily="49" charset="-122"/>
                <a:cs typeface="Times New Roman" pitchFamily="18" charset="0"/>
              </a:rPr>
              <a:t>1.</a:t>
            </a:r>
            <a:r>
              <a:rPr lang="zh-CN" altLang="en-US" sz="2600">
                <a:latin typeface="Times New Roman" pitchFamily="18" charset="0"/>
                <a:ea typeface="隶书" pitchFamily="49" charset="-122"/>
                <a:cs typeface="Times New Roman" pitchFamily="18" charset="0"/>
              </a:rPr>
              <a:t>不良生活方式和习惯</a:t>
            </a:r>
            <a:endParaRPr lang="en-US" altLang="zh-CN" sz="2600">
              <a:latin typeface="Times New Roman" pitchFamily="18" charset="0"/>
              <a:ea typeface="隶书" pitchFamily="49" charset="-122"/>
              <a:cs typeface="Times New Roman" pitchFamily="18" charset="0"/>
            </a:endParaRPr>
          </a:p>
          <a:p>
            <a:r>
              <a:rPr lang="en-US" altLang="zh-CN" sz="2600">
                <a:latin typeface="Times New Roman" pitchFamily="18" charset="0"/>
                <a:ea typeface="隶书" pitchFamily="49" charset="-122"/>
                <a:cs typeface="Times New Roman" pitchFamily="18" charset="0"/>
              </a:rPr>
              <a:t>2.</a:t>
            </a:r>
            <a:r>
              <a:rPr lang="zh-CN" altLang="en-US" sz="2600">
                <a:latin typeface="Times New Roman" pitchFamily="18" charset="0"/>
                <a:ea typeface="隶书" pitchFamily="49" charset="-122"/>
                <a:cs typeface="Times New Roman" pitchFamily="18" charset="0"/>
              </a:rPr>
              <a:t>日常健危害行为</a:t>
            </a:r>
            <a:endParaRPr lang="en-US" altLang="zh-CN" sz="2600">
              <a:latin typeface="Times New Roman" pitchFamily="18" charset="0"/>
              <a:ea typeface="隶书" pitchFamily="49" charset="-122"/>
              <a:cs typeface="Times New Roman" pitchFamily="18" charset="0"/>
            </a:endParaRPr>
          </a:p>
          <a:p>
            <a:r>
              <a:rPr lang="en-US" altLang="zh-CN" sz="2600">
                <a:latin typeface="Times New Roman" pitchFamily="18" charset="0"/>
                <a:ea typeface="隶书" pitchFamily="49" charset="-122"/>
                <a:cs typeface="Times New Roman" pitchFamily="18" charset="0"/>
              </a:rPr>
              <a:t>3.</a:t>
            </a:r>
            <a:r>
              <a:rPr lang="zh-CN" altLang="en-US" sz="2600">
                <a:latin typeface="Times New Roman" pitchFamily="18" charset="0"/>
                <a:ea typeface="隶书" pitchFamily="49" charset="-122"/>
                <a:cs typeface="Times New Roman" pitchFamily="18" charset="0"/>
              </a:rPr>
              <a:t>不良病感行为</a:t>
            </a:r>
            <a:endParaRPr lang="en-US" altLang="zh-CN" sz="2600">
              <a:latin typeface="Times New Roman" pitchFamily="18" charset="0"/>
              <a:ea typeface="隶书" pitchFamily="49" charset="-122"/>
              <a:cs typeface="Times New Roman" pitchFamily="18" charset="0"/>
            </a:endParaRPr>
          </a:p>
          <a:p>
            <a:r>
              <a:rPr lang="en-US" altLang="zh-CN" sz="2600">
                <a:latin typeface="Times New Roman" pitchFamily="18" charset="0"/>
                <a:ea typeface="隶书" pitchFamily="49" charset="-122"/>
                <a:cs typeface="Times New Roman" pitchFamily="18" charset="0"/>
              </a:rPr>
              <a:t>4.</a:t>
            </a:r>
            <a:r>
              <a:rPr lang="zh-CN" altLang="en-US" sz="2600">
                <a:latin typeface="Times New Roman" pitchFamily="18" charset="0"/>
                <a:ea typeface="隶书" pitchFamily="49" charset="-122"/>
                <a:cs typeface="Times New Roman" pitchFamily="18" charset="0"/>
              </a:rPr>
              <a:t>致病行为模式</a:t>
            </a:r>
            <a:endParaRPr lang="en-US" altLang="zh-CN" sz="2600">
              <a:latin typeface="Times New Roman" pitchFamily="18" charset="0"/>
              <a:ea typeface="隶书" pitchFamily="49" charset="-122"/>
              <a:cs typeface="Times New Roman" pitchFamily="18" charset="0"/>
            </a:endParaRPr>
          </a:p>
        </p:txBody>
      </p:sp>
      <p:sp>
        <p:nvSpPr>
          <p:cNvPr id="6" name="矩形 4"/>
          <p:cNvSpPr>
            <a:spLocks noChangeArrowheads="1"/>
          </p:cNvSpPr>
          <p:nvPr/>
        </p:nvSpPr>
        <p:spPr bwMode="auto">
          <a:xfrm>
            <a:off x="1187748" y="2636218"/>
            <a:ext cx="504825" cy="9540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a:solidFill>
                  <a:schemeClr val="bg1"/>
                </a:solidFill>
                <a:latin typeface="Times New Roman" pitchFamily="18" charset="0"/>
                <a:ea typeface="隶书" pitchFamily="49" charset="-122"/>
                <a:cs typeface="Times New Roman" pitchFamily="18" charset="0"/>
              </a:rPr>
              <a:t>设</a:t>
            </a:r>
            <a:endParaRPr lang="en-US" altLang="zh-CN" sz="2800">
              <a:solidFill>
                <a:schemeClr val="bg1"/>
              </a:solidFill>
              <a:latin typeface="Times New Roman" pitchFamily="18" charset="0"/>
              <a:ea typeface="隶书" pitchFamily="49" charset="-122"/>
              <a:cs typeface="Times New Roman" pitchFamily="18" charset="0"/>
            </a:endParaRPr>
          </a:p>
          <a:p>
            <a:r>
              <a:rPr lang="zh-CN" altLang="en-US" sz="2800">
                <a:solidFill>
                  <a:schemeClr val="bg1"/>
                </a:solidFill>
                <a:latin typeface="Times New Roman" pitchFamily="18" charset="0"/>
                <a:ea typeface="隶书" pitchFamily="49" charset="-122"/>
                <a:cs typeface="Times New Roman" pitchFamily="18" charset="0"/>
              </a:rPr>
              <a:t>问</a:t>
            </a:r>
            <a:endParaRPr lang="en-US" altLang="zh-CN" sz="2800">
              <a:solidFill>
                <a:schemeClr val="bg1"/>
              </a:solidFill>
              <a:latin typeface="Times New Roman" pitchFamily="18" charset="0"/>
              <a:ea typeface="隶书" pitchFamily="49" charset="-122"/>
              <a:cs typeface="Times New Roman" pitchFamily="18" charset="0"/>
            </a:endParaRPr>
          </a:p>
        </p:txBody>
      </p:sp>
      <p:sp>
        <p:nvSpPr>
          <p:cNvPr id="7" name="右箭头 6"/>
          <p:cNvSpPr/>
          <p:nvPr/>
        </p:nvSpPr>
        <p:spPr>
          <a:xfrm>
            <a:off x="1797885" y="2996456"/>
            <a:ext cx="648072" cy="340616"/>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1067573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四、健康行为</a:t>
            </a:r>
            <a:endParaRPr lang="zh-CN" altLang="en-US" dirty="0"/>
          </a:p>
        </p:txBody>
      </p:sp>
      <p:sp>
        <p:nvSpPr>
          <p:cNvPr id="3" name="内容占位符 2"/>
          <p:cNvSpPr>
            <a:spLocks noGrp="1"/>
          </p:cNvSpPr>
          <p:nvPr>
            <p:ph idx="1"/>
          </p:nvPr>
        </p:nvSpPr>
        <p:spPr/>
        <p:txBody>
          <a:bodyPr/>
          <a:lstStyle/>
          <a:p>
            <a:pPr lvl="1"/>
            <a:r>
              <a:rPr lang="zh-CN" altLang="en-US" dirty="0"/>
              <a:t>评定量表的测评</a:t>
            </a:r>
            <a:endParaRPr lang="en-US" altLang="zh-CN" dirty="0"/>
          </a:p>
          <a:p>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矩形 3"/>
          <p:cNvSpPr>
            <a:spLocks noChangeArrowheads="1"/>
          </p:cNvSpPr>
          <p:nvPr/>
        </p:nvSpPr>
        <p:spPr bwMode="auto">
          <a:xfrm>
            <a:off x="2760055" y="2060848"/>
            <a:ext cx="5040312" cy="304641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nSpc>
                <a:spcPct val="150000"/>
              </a:lnSpc>
            </a:pPr>
            <a:r>
              <a:rPr lang="en-US" altLang="zh-CN" sz="3200">
                <a:latin typeface="Times New Roman" pitchFamily="18" charset="0"/>
                <a:ea typeface="隶书" pitchFamily="49" charset="-122"/>
                <a:cs typeface="Times New Roman" pitchFamily="18" charset="0"/>
              </a:rPr>
              <a:t>1.</a:t>
            </a:r>
            <a:r>
              <a:rPr lang="zh-CN" altLang="en-US" sz="3200">
                <a:latin typeface="Times New Roman" pitchFamily="18" charset="0"/>
                <a:ea typeface="隶书" pitchFamily="49" charset="-122"/>
                <a:cs typeface="Times New Roman" pitchFamily="18" charset="0"/>
              </a:rPr>
              <a:t>健康促进生活方式问卷</a:t>
            </a:r>
            <a:endParaRPr lang="en-US" altLang="zh-CN" sz="3200">
              <a:latin typeface="Times New Roman" pitchFamily="18" charset="0"/>
              <a:ea typeface="隶书" pitchFamily="49" charset="-122"/>
              <a:cs typeface="Times New Roman" pitchFamily="18" charset="0"/>
            </a:endParaRPr>
          </a:p>
          <a:p>
            <a:pPr>
              <a:lnSpc>
                <a:spcPct val="150000"/>
              </a:lnSpc>
            </a:pPr>
            <a:r>
              <a:rPr lang="en-US" altLang="zh-CN" sz="3200">
                <a:latin typeface="Times New Roman" pitchFamily="18" charset="0"/>
                <a:ea typeface="隶书" pitchFamily="49" charset="-122"/>
                <a:cs typeface="Times New Roman" pitchFamily="18" charset="0"/>
              </a:rPr>
              <a:t>2.</a:t>
            </a:r>
            <a:r>
              <a:rPr lang="zh-CN" altLang="en-US" sz="3200">
                <a:latin typeface="Times New Roman" pitchFamily="18" charset="0"/>
                <a:ea typeface="隶书" pitchFamily="49" charset="-122"/>
                <a:cs typeface="Times New Roman" pitchFamily="18" charset="0"/>
              </a:rPr>
              <a:t>酒精依赖识别测验</a:t>
            </a:r>
            <a:endParaRPr lang="en-US" altLang="zh-CN" sz="3200">
              <a:latin typeface="Times New Roman" pitchFamily="18" charset="0"/>
              <a:ea typeface="隶书" pitchFamily="49" charset="-122"/>
              <a:cs typeface="Times New Roman" pitchFamily="18" charset="0"/>
            </a:endParaRPr>
          </a:p>
          <a:p>
            <a:pPr>
              <a:lnSpc>
                <a:spcPct val="150000"/>
              </a:lnSpc>
            </a:pPr>
            <a:r>
              <a:rPr lang="en-US" altLang="zh-CN" sz="3200">
                <a:latin typeface="Times New Roman" pitchFamily="18" charset="0"/>
                <a:ea typeface="隶书" pitchFamily="49" charset="-122"/>
                <a:cs typeface="Times New Roman" pitchFamily="18" charset="0"/>
              </a:rPr>
              <a:t>3.A</a:t>
            </a:r>
            <a:r>
              <a:rPr lang="zh-CN" altLang="en-US" sz="3200">
                <a:latin typeface="Times New Roman" pitchFamily="18" charset="0"/>
                <a:ea typeface="隶书" pitchFamily="49" charset="-122"/>
                <a:cs typeface="Times New Roman" pitchFamily="18" charset="0"/>
              </a:rPr>
              <a:t>型行为评定量表</a:t>
            </a:r>
            <a:endParaRPr lang="en-US" altLang="zh-CN" sz="3200">
              <a:latin typeface="Times New Roman" pitchFamily="18" charset="0"/>
              <a:ea typeface="隶书" pitchFamily="49" charset="-122"/>
              <a:cs typeface="Times New Roman" pitchFamily="18" charset="0"/>
            </a:endParaRPr>
          </a:p>
          <a:p>
            <a:pPr>
              <a:lnSpc>
                <a:spcPct val="150000"/>
              </a:lnSpc>
            </a:pPr>
            <a:r>
              <a:rPr lang="en-US" altLang="zh-CN" sz="3200">
                <a:latin typeface="Times New Roman" pitchFamily="18" charset="0"/>
                <a:ea typeface="隶书" pitchFamily="49" charset="-122"/>
                <a:cs typeface="Times New Roman" pitchFamily="18" charset="0"/>
              </a:rPr>
              <a:t>4.C</a:t>
            </a:r>
            <a:r>
              <a:rPr lang="zh-CN" altLang="en-US" sz="3200">
                <a:latin typeface="Times New Roman" pitchFamily="18" charset="0"/>
                <a:ea typeface="隶书" pitchFamily="49" charset="-122"/>
                <a:cs typeface="Times New Roman" pitchFamily="18" charset="0"/>
              </a:rPr>
              <a:t>型人格及</a:t>
            </a:r>
            <a:r>
              <a:rPr lang="en-US" altLang="zh-CN" sz="3200">
                <a:latin typeface="Times New Roman" pitchFamily="18" charset="0"/>
                <a:ea typeface="隶书" pitchFamily="49" charset="-122"/>
                <a:cs typeface="Times New Roman" pitchFamily="18" charset="0"/>
              </a:rPr>
              <a:t>D</a:t>
            </a:r>
            <a:r>
              <a:rPr lang="zh-CN" altLang="en-US" sz="3200">
                <a:latin typeface="Times New Roman" pitchFamily="18" charset="0"/>
                <a:ea typeface="隶书" pitchFamily="49" charset="-122"/>
                <a:cs typeface="Times New Roman" pitchFamily="18" charset="0"/>
              </a:rPr>
              <a:t>型人格量表</a:t>
            </a:r>
            <a:endParaRPr lang="en-US" altLang="zh-CN" sz="3200">
              <a:latin typeface="Times New Roman" pitchFamily="18" charset="0"/>
              <a:ea typeface="隶书" pitchFamily="49" charset="-122"/>
              <a:cs typeface="Times New Roman" pitchFamily="18" charset="0"/>
            </a:endParaRPr>
          </a:p>
        </p:txBody>
      </p:sp>
      <p:sp>
        <p:nvSpPr>
          <p:cNvPr id="6" name="矩形 4"/>
          <p:cNvSpPr>
            <a:spLocks noChangeArrowheads="1"/>
          </p:cNvSpPr>
          <p:nvPr/>
        </p:nvSpPr>
        <p:spPr bwMode="auto">
          <a:xfrm>
            <a:off x="1318605" y="2348186"/>
            <a:ext cx="504825" cy="20621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a:solidFill>
                  <a:schemeClr val="bg1"/>
                </a:solidFill>
                <a:latin typeface="Times New Roman" pitchFamily="18" charset="0"/>
                <a:ea typeface="隶书" pitchFamily="49" charset="-122"/>
                <a:cs typeface="Times New Roman" pitchFamily="18" charset="0"/>
              </a:rPr>
              <a:t>常用量表</a:t>
            </a:r>
            <a:endParaRPr lang="en-US" altLang="zh-CN" sz="3200">
              <a:solidFill>
                <a:schemeClr val="bg1"/>
              </a:solidFill>
              <a:latin typeface="Times New Roman" pitchFamily="18" charset="0"/>
              <a:ea typeface="隶书" pitchFamily="49" charset="-122"/>
              <a:cs typeface="Times New Roman" pitchFamily="18" charset="0"/>
            </a:endParaRPr>
          </a:p>
        </p:txBody>
      </p:sp>
      <p:sp>
        <p:nvSpPr>
          <p:cNvPr id="7" name="右箭头 6"/>
          <p:cNvSpPr/>
          <p:nvPr/>
        </p:nvSpPr>
        <p:spPr>
          <a:xfrm>
            <a:off x="1967297" y="3356496"/>
            <a:ext cx="648072" cy="340616"/>
          </a:xfrm>
          <a:prstGeom prst="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31736261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四、健康行为</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t>（三）相关护理诊断</a:t>
            </a:r>
            <a:endParaRPr lang="en-US" altLang="zh-CN" dirty="0" smtClean="0"/>
          </a:p>
          <a:p>
            <a:pPr lvl="1"/>
            <a:r>
              <a:rPr lang="zh-CN" altLang="zh-CN" dirty="0"/>
              <a:t>健康维护能力低下</a:t>
            </a:r>
          </a:p>
          <a:p>
            <a:pPr lvl="1"/>
            <a:r>
              <a:rPr lang="zh-CN" altLang="zh-CN" dirty="0"/>
              <a:t>不依从行为</a:t>
            </a:r>
          </a:p>
          <a:p>
            <a:pPr marL="0" indent="0">
              <a:buNone/>
            </a:pP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484040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marL="0" indent="0">
              <a:buNone/>
            </a:pPr>
            <a:r>
              <a:rPr lang="zh-CN" altLang="zh-CN" dirty="0" smtClean="0"/>
              <a:t>（</a:t>
            </a:r>
            <a:r>
              <a:rPr lang="zh-CN" altLang="zh-CN" dirty="0"/>
              <a:t>一）基础知识</a:t>
            </a:r>
          </a:p>
          <a:p>
            <a:pPr marL="400050" lvl="1" indent="0">
              <a:buNone/>
            </a:pPr>
            <a:r>
              <a:rPr lang="en-US" altLang="zh-CN" dirty="0"/>
              <a:t>1.</a:t>
            </a:r>
            <a:r>
              <a:rPr lang="zh-CN" altLang="zh-CN" dirty="0" smtClean="0"/>
              <a:t>自我概念</a:t>
            </a:r>
            <a:r>
              <a:rPr lang="zh-CN" altLang="en-US" dirty="0" smtClean="0"/>
              <a:t>（</a:t>
            </a:r>
            <a:r>
              <a:rPr lang="en-US" altLang="zh-CN" dirty="0" smtClean="0"/>
              <a:t>self concept</a:t>
            </a:r>
            <a:r>
              <a:rPr lang="zh-CN" altLang="en-US" dirty="0" smtClean="0"/>
              <a:t>）</a:t>
            </a:r>
            <a:endParaRPr lang="en-US" altLang="zh-CN" dirty="0"/>
          </a:p>
          <a:p>
            <a:pPr marL="400050" lvl="1" indent="0">
              <a:buNone/>
            </a:pPr>
            <a:endParaRPr lang="en-US" altLang="zh-CN" dirty="0" smtClean="0"/>
          </a:p>
          <a:p>
            <a:pPr marL="400050" lvl="1" indent="0">
              <a:buNone/>
            </a:pP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8" descr="认清自己很重要"/>
          <p:cNvPicPr>
            <a:picLocks noChangeAspect="1" noChangeArrowheads="1"/>
          </p:cNvPicPr>
          <p:nvPr/>
        </p:nvPicPr>
        <p:blipFill>
          <a:blip r:embed="rId3">
            <a:extLst>
              <a:ext uri="{28A0092B-C50C-407E-A947-70E740481C1C}">
                <a14:useLocalDpi xmlns:a14="http://schemas.microsoft.com/office/drawing/2010/main" val="0"/>
              </a:ext>
            </a:extLst>
          </a:blip>
          <a:srcRect l="3963" t="3143" r="2943" b="4126"/>
          <a:stretch>
            <a:fillRect/>
          </a:stretch>
        </p:blipFill>
        <p:spPr bwMode="auto">
          <a:xfrm>
            <a:off x="7020719" y="1388657"/>
            <a:ext cx="2023495" cy="2539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6" name="圆角矩形 5"/>
          <p:cNvSpPr/>
          <p:nvPr/>
        </p:nvSpPr>
        <p:spPr>
          <a:xfrm>
            <a:off x="1187624" y="2380361"/>
            <a:ext cx="5472608" cy="299285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25000"/>
              </a:lnSpc>
              <a:buFont typeface="Wingdings" pitchFamily="2" charset="2"/>
              <a:buChar char="Ø"/>
              <a:defRPr/>
            </a:pPr>
            <a:r>
              <a:rPr kumimoji="1" lang="zh-CN" altLang="en-US" sz="2400" dirty="0">
                <a:solidFill>
                  <a:schemeClr val="tx1"/>
                </a:solidFill>
                <a:latin typeface="华文细黑" pitchFamily="2" charset="-122"/>
                <a:ea typeface="华文细黑" pitchFamily="2" charset="-122"/>
                <a:cs typeface="Times New Roman" pitchFamily="18" charset="0"/>
              </a:rPr>
              <a:t>人们通过</a:t>
            </a:r>
            <a:r>
              <a:rPr kumimoji="1" lang="zh-CN" altLang="en-US" sz="2400" u="sng" dirty="0">
                <a:solidFill>
                  <a:srgbClr val="FF0000"/>
                </a:solidFill>
                <a:latin typeface="华文细黑" pitchFamily="2" charset="-122"/>
                <a:ea typeface="华文细黑" pitchFamily="2" charset="-122"/>
                <a:cs typeface="Times New Roman" pitchFamily="18" charset="0"/>
              </a:rPr>
              <a:t>对自己内在和外在</a:t>
            </a:r>
            <a:r>
              <a:rPr kumimoji="1" lang="zh-CN" altLang="en-US" sz="2400" dirty="0">
                <a:solidFill>
                  <a:schemeClr val="tx1"/>
                </a:solidFill>
                <a:latin typeface="华文细黑" pitchFamily="2" charset="-122"/>
                <a:ea typeface="华文细黑" pitchFamily="2" charset="-122"/>
                <a:cs typeface="Times New Roman" pitchFamily="18" charset="0"/>
              </a:rPr>
              <a:t>特征，以及</a:t>
            </a:r>
            <a:r>
              <a:rPr kumimoji="1" lang="zh-CN" altLang="en-US" sz="2400" u="sng" dirty="0">
                <a:solidFill>
                  <a:srgbClr val="FF0000"/>
                </a:solidFill>
                <a:latin typeface="华文细黑" pitchFamily="2" charset="-122"/>
                <a:ea typeface="华文细黑" pitchFamily="2" charset="-122"/>
                <a:cs typeface="Times New Roman" pitchFamily="18" charset="0"/>
              </a:rPr>
              <a:t>他人对其反应的感知与体验</a:t>
            </a:r>
            <a:r>
              <a:rPr kumimoji="1" lang="zh-CN" altLang="en-US" sz="2400" dirty="0">
                <a:solidFill>
                  <a:schemeClr val="tx1"/>
                </a:solidFill>
                <a:latin typeface="华文细黑" pitchFamily="2" charset="-122"/>
                <a:ea typeface="华文细黑" pitchFamily="2" charset="-122"/>
                <a:cs typeface="Times New Roman" pitchFamily="18" charset="0"/>
              </a:rPr>
              <a:t>而形成的</a:t>
            </a:r>
            <a:r>
              <a:rPr kumimoji="1" lang="zh-CN" altLang="en-US" sz="2400" u="sng" dirty="0">
                <a:solidFill>
                  <a:srgbClr val="FF0000"/>
                </a:solidFill>
                <a:latin typeface="华文细黑" pitchFamily="2" charset="-122"/>
                <a:ea typeface="华文细黑" pitchFamily="2" charset="-122"/>
                <a:cs typeface="Times New Roman" pitchFamily="18" charset="0"/>
              </a:rPr>
              <a:t>对自我的认识与</a:t>
            </a:r>
            <a:r>
              <a:rPr kumimoji="1" lang="zh-CN" altLang="en-US" sz="2400" u="sng" dirty="0" smtClean="0">
                <a:solidFill>
                  <a:srgbClr val="FF0000"/>
                </a:solidFill>
                <a:latin typeface="华文细黑" pitchFamily="2" charset="-122"/>
                <a:ea typeface="华文细黑" pitchFamily="2" charset="-122"/>
                <a:cs typeface="Times New Roman" pitchFamily="18" charset="0"/>
              </a:rPr>
              <a:t>评价</a:t>
            </a:r>
            <a:endParaRPr kumimoji="1" lang="en-US" altLang="zh-CN" sz="2400" u="sng" dirty="0">
              <a:solidFill>
                <a:srgbClr val="FF0000"/>
              </a:solidFill>
              <a:latin typeface="华文细黑" pitchFamily="2" charset="-122"/>
              <a:ea typeface="华文细黑" pitchFamily="2" charset="-122"/>
              <a:cs typeface="Times New Roman" pitchFamily="18" charset="0"/>
            </a:endParaRPr>
          </a:p>
          <a:p>
            <a:pPr marL="342900" indent="-342900">
              <a:lnSpc>
                <a:spcPct val="125000"/>
              </a:lnSpc>
              <a:buFont typeface="Wingdings" pitchFamily="2" charset="2"/>
              <a:buChar char="Ø"/>
              <a:defRPr/>
            </a:pPr>
            <a:r>
              <a:rPr kumimoji="1" lang="zh-CN" altLang="en-US" sz="2400" dirty="0">
                <a:solidFill>
                  <a:schemeClr val="tx1"/>
                </a:solidFill>
                <a:latin typeface="华文细黑" pitchFamily="2" charset="-122"/>
                <a:ea typeface="华文细黑" pitchFamily="2" charset="-122"/>
                <a:cs typeface="Times New Roman" pitchFamily="18" charset="0"/>
              </a:rPr>
              <a:t>个体在与其心理社会环境相互作用过程中形成的动态的、评价性的</a:t>
            </a:r>
            <a:r>
              <a:rPr kumimoji="1" lang="zh-CN" altLang="en-US" sz="2400" dirty="0">
                <a:solidFill>
                  <a:srgbClr val="FF0000"/>
                </a:solidFill>
                <a:latin typeface="华文细黑" pitchFamily="2" charset="-122"/>
                <a:ea typeface="华文细黑" pitchFamily="2" charset="-122"/>
                <a:cs typeface="Times New Roman" pitchFamily="18" charset="0"/>
              </a:rPr>
              <a:t>“</a:t>
            </a:r>
            <a:r>
              <a:rPr kumimoji="1" lang="zh-CN" altLang="en-US" sz="2400" u="sng" dirty="0">
                <a:solidFill>
                  <a:srgbClr val="FF0000"/>
                </a:solidFill>
                <a:latin typeface="华文细黑" pitchFamily="2" charset="-122"/>
                <a:ea typeface="华文细黑" pitchFamily="2" charset="-122"/>
                <a:cs typeface="Times New Roman" pitchFamily="18" charset="0"/>
              </a:rPr>
              <a:t>自我肖像</a:t>
            </a:r>
            <a:r>
              <a:rPr kumimoji="1" lang="zh-CN" altLang="en-US" sz="2400" dirty="0">
                <a:solidFill>
                  <a:srgbClr val="FF0000"/>
                </a:solidFill>
                <a:latin typeface="华文细黑" pitchFamily="2" charset="-122"/>
                <a:ea typeface="华文细黑" pitchFamily="2" charset="-122"/>
                <a:cs typeface="Times New Roman" pitchFamily="18" charset="0"/>
              </a:rPr>
              <a:t>”</a:t>
            </a:r>
            <a:endParaRPr lang="zh-CN" altLang="en-US" sz="2400" dirty="0">
              <a:latin typeface="华文细黑" pitchFamily="2" charset="-122"/>
              <a:ea typeface="华文细黑" pitchFamily="2" charset="-122"/>
            </a:endParaRPr>
          </a:p>
        </p:txBody>
      </p:sp>
    </p:spTree>
    <p:extLst>
      <p:ext uri="{BB962C8B-B14F-4D97-AF65-F5344CB8AC3E}">
        <p14:creationId xmlns:p14="http://schemas.microsoft.com/office/powerpoint/2010/main" val="75848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marL="400050" lvl="1" indent="0">
              <a:buNone/>
            </a:pPr>
            <a:r>
              <a:rPr lang="en-US" altLang="zh-CN" dirty="0" smtClean="0"/>
              <a:t>2</a:t>
            </a:r>
            <a:r>
              <a:rPr lang="en-US" altLang="zh-CN" dirty="0"/>
              <a:t>.</a:t>
            </a:r>
            <a:r>
              <a:rPr lang="zh-CN" altLang="zh-CN" dirty="0"/>
              <a:t>自我概念的</a:t>
            </a:r>
            <a:r>
              <a:rPr lang="zh-CN" altLang="zh-CN" dirty="0" smtClean="0"/>
              <a:t>分类</a:t>
            </a:r>
            <a:endParaRPr lang="en-US" altLang="zh-CN" dirty="0" smtClean="0"/>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7" name="圆角矩形 6"/>
          <p:cNvSpPr/>
          <p:nvPr/>
        </p:nvSpPr>
        <p:spPr>
          <a:xfrm>
            <a:off x="2483768" y="1916832"/>
            <a:ext cx="3528392" cy="57606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marL="0" lvl="1" algn="ctr"/>
            <a:r>
              <a:rPr lang="en-US" altLang="zh-CN" sz="2800" dirty="0">
                <a:latin typeface="华文细黑" pitchFamily="2" charset="-122"/>
                <a:ea typeface="华文细黑" pitchFamily="2" charset="-122"/>
              </a:rPr>
              <a:t>Rosenberg</a:t>
            </a:r>
            <a:r>
              <a:rPr lang="zh-CN" altLang="en-US" sz="2800" dirty="0" smtClean="0">
                <a:latin typeface="华文细黑" pitchFamily="2" charset="-122"/>
                <a:ea typeface="华文细黑" pitchFamily="2" charset="-122"/>
              </a:rPr>
              <a:t>分类法</a:t>
            </a:r>
            <a:endParaRPr lang="zh-CN" altLang="en-US" sz="2800" dirty="0">
              <a:latin typeface="华文细黑" pitchFamily="2" charset="-122"/>
              <a:ea typeface="华文细黑" pitchFamily="2" charset="-122"/>
            </a:endParaRPr>
          </a:p>
        </p:txBody>
      </p:sp>
      <p:sp>
        <p:nvSpPr>
          <p:cNvPr id="8" name="圆角矩形 7"/>
          <p:cNvSpPr/>
          <p:nvPr/>
        </p:nvSpPr>
        <p:spPr>
          <a:xfrm>
            <a:off x="1691680" y="2852936"/>
            <a:ext cx="2088232" cy="64807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zh-CN" altLang="en-US" sz="2800" dirty="0"/>
              <a:t>真实自我</a:t>
            </a:r>
          </a:p>
        </p:txBody>
      </p:sp>
      <p:sp>
        <p:nvSpPr>
          <p:cNvPr id="9" name="圆角矩形 8"/>
          <p:cNvSpPr/>
          <p:nvPr/>
        </p:nvSpPr>
        <p:spPr>
          <a:xfrm>
            <a:off x="4968044" y="2852936"/>
            <a:ext cx="3060340" cy="64807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800" dirty="0" smtClean="0"/>
              <a:t>我是谁？</a:t>
            </a:r>
            <a:endParaRPr lang="zh-CN" altLang="en-US" sz="2800" dirty="0"/>
          </a:p>
        </p:txBody>
      </p:sp>
      <p:cxnSp>
        <p:nvCxnSpPr>
          <p:cNvPr id="11" name="直接箭头连接符 10"/>
          <p:cNvCxnSpPr>
            <a:stCxn id="8" idx="3"/>
            <a:endCxn id="9" idx="1"/>
          </p:cNvCxnSpPr>
          <p:nvPr/>
        </p:nvCxnSpPr>
        <p:spPr>
          <a:xfrm>
            <a:off x="3779912" y="3176972"/>
            <a:ext cx="1188132"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2" name="圆角矩形 11"/>
          <p:cNvSpPr/>
          <p:nvPr/>
        </p:nvSpPr>
        <p:spPr>
          <a:xfrm>
            <a:off x="1691680" y="3825044"/>
            <a:ext cx="2088232" cy="64807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zh-CN" altLang="en-US" sz="2800" dirty="0"/>
              <a:t>期望</a:t>
            </a:r>
            <a:r>
              <a:rPr lang="zh-CN" altLang="en-US" sz="2800" dirty="0" smtClean="0"/>
              <a:t>自我</a:t>
            </a:r>
            <a:endParaRPr lang="zh-CN" altLang="en-US" sz="2800" dirty="0"/>
          </a:p>
        </p:txBody>
      </p:sp>
      <p:sp>
        <p:nvSpPr>
          <p:cNvPr id="13" name="圆角矩形 12"/>
          <p:cNvSpPr/>
          <p:nvPr/>
        </p:nvSpPr>
        <p:spPr>
          <a:xfrm>
            <a:off x="4968044" y="3825044"/>
            <a:ext cx="3060340" cy="64807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800" dirty="0" smtClean="0"/>
              <a:t>我想成为谁？</a:t>
            </a:r>
            <a:endParaRPr lang="zh-CN" altLang="en-US" sz="2800" dirty="0"/>
          </a:p>
        </p:txBody>
      </p:sp>
      <p:cxnSp>
        <p:nvCxnSpPr>
          <p:cNvPr id="14" name="直接箭头连接符 13"/>
          <p:cNvCxnSpPr>
            <a:stCxn id="12" idx="3"/>
            <a:endCxn id="13" idx="1"/>
          </p:cNvCxnSpPr>
          <p:nvPr/>
        </p:nvCxnSpPr>
        <p:spPr>
          <a:xfrm>
            <a:off x="3779912" y="4149080"/>
            <a:ext cx="1188132"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5" name="圆角矩形 14"/>
          <p:cNvSpPr/>
          <p:nvPr/>
        </p:nvSpPr>
        <p:spPr>
          <a:xfrm>
            <a:off x="1691680" y="4784962"/>
            <a:ext cx="2088232" cy="64807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zh-CN" altLang="en-US" sz="2800" dirty="0"/>
              <a:t>真实自我</a:t>
            </a:r>
          </a:p>
        </p:txBody>
      </p:sp>
      <p:sp>
        <p:nvSpPr>
          <p:cNvPr id="16" name="圆角矩形 15"/>
          <p:cNvSpPr/>
          <p:nvPr/>
        </p:nvSpPr>
        <p:spPr>
          <a:xfrm>
            <a:off x="4968044" y="4784962"/>
            <a:ext cx="3060340" cy="64807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800" dirty="0" smtClean="0"/>
              <a:t>别人认为我是谁？</a:t>
            </a:r>
            <a:endParaRPr lang="zh-CN" altLang="en-US" sz="2800" dirty="0"/>
          </a:p>
        </p:txBody>
      </p:sp>
      <p:cxnSp>
        <p:nvCxnSpPr>
          <p:cNvPr id="17" name="直接箭头连接符 16"/>
          <p:cNvCxnSpPr>
            <a:stCxn id="15" idx="3"/>
            <a:endCxn id="16" idx="1"/>
          </p:cNvCxnSpPr>
          <p:nvPr/>
        </p:nvCxnSpPr>
        <p:spPr>
          <a:xfrm>
            <a:off x="3779912" y="5108998"/>
            <a:ext cx="1188132"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173962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lvl="2"/>
            <a:r>
              <a:rPr lang="zh-CN" altLang="en-US" dirty="0" smtClean="0"/>
              <a:t>真实自我</a:t>
            </a:r>
            <a:endParaRPr lang="en-US" altLang="zh-CN" dirty="0" smtClean="0"/>
          </a:p>
          <a:p>
            <a:pPr lvl="3"/>
            <a:r>
              <a:rPr lang="zh-CN" altLang="en-US" dirty="0"/>
              <a:t>自我概念的</a:t>
            </a:r>
            <a:r>
              <a:rPr lang="zh-CN" altLang="en-US" dirty="0" smtClean="0"/>
              <a:t>核心</a:t>
            </a:r>
            <a:endParaRPr lang="en-US" altLang="zh-CN" dirty="0" smtClean="0"/>
          </a:p>
          <a:p>
            <a:pPr lvl="3"/>
            <a:r>
              <a:rPr lang="zh-CN" altLang="en-US" dirty="0" smtClean="0"/>
              <a:t>是</a:t>
            </a:r>
            <a:r>
              <a:rPr lang="zh-CN" altLang="en-US" dirty="0"/>
              <a:t>人们对其身体内在和外在特征及社会状况的真实感知与</a:t>
            </a:r>
            <a:r>
              <a:rPr lang="zh-CN" altLang="en-US" dirty="0" smtClean="0"/>
              <a:t>评价</a:t>
            </a:r>
            <a:endParaRPr lang="en-US" altLang="zh-CN" dirty="0" smtClean="0"/>
          </a:p>
          <a:p>
            <a:pPr lvl="3"/>
            <a:r>
              <a:rPr lang="zh-CN" altLang="en-US" dirty="0" smtClean="0"/>
              <a:t>包括以下</a:t>
            </a:r>
            <a:r>
              <a:rPr lang="en-US" altLang="zh-CN" dirty="0" smtClean="0"/>
              <a:t>3</a:t>
            </a:r>
            <a:r>
              <a:rPr lang="zh-CN" altLang="en-US" dirty="0" smtClean="0"/>
              <a:t>部分</a:t>
            </a:r>
            <a:endParaRPr lang="en-US" altLang="zh-CN" dirty="0" smtClean="0"/>
          </a:p>
          <a:p>
            <a:pPr lvl="4"/>
            <a:r>
              <a:rPr lang="zh-CN" altLang="en-US" dirty="0" smtClean="0"/>
              <a:t>身体</a:t>
            </a:r>
            <a:r>
              <a:rPr lang="zh-CN" altLang="en-US" dirty="0"/>
              <a:t>意像</a:t>
            </a:r>
            <a:r>
              <a:rPr lang="en-US" altLang="zh-CN" dirty="0"/>
              <a:t>(Body image</a:t>
            </a:r>
            <a:r>
              <a:rPr lang="zh-CN" altLang="en-US" dirty="0" smtClean="0"/>
              <a:t>）</a:t>
            </a:r>
            <a:endParaRPr lang="en-US" altLang="zh-CN" dirty="0" smtClean="0"/>
          </a:p>
          <a:p>
            <a:pPr lvl="4"/>
            <a:r>
              <a:rPr lang="zh-CN" altLang="en-US" dirty="0" smtClean="0"/>
              <a:t>自我</a:t>
            </a:r>
            <a:r>
              <a:rPr lang="zh-CN" altLang="en-US" dirty="0"/>
              <a:t>认同</a:t>
            </a:r>
            <a:r>
              <a:rPr lang="en-US" altLang="zh-CN" dirty="0"/>
              <a:t>(personal identify</a:t>
            </a:r>
            <a:r>
              <a:rPr lang="en-US" altLang="zh-CN" dirty="0" smtClean="0"/>
              <a:t>)</a:t>
            </a:r>
          </a:p>
          <a:p>
            <a:pPr lvl="4"/>
            <a:r>
              <a:rPr lang="zh-CN" altLang="en-US" dirty="0" smtClean="0"/>
              <a:t>社会</a:t>
            </a:r>
            <a:r>
              <a:rPr lang="zh-CN" altLang="en-US" dirty="0"/>
              <a:t>认同（</a:t>
            </a:r>
            <a:r>
              <a:rPr lang="en-US" altLang="zh-CN" dirty="0"/>
              <a:t>social identity</a:t>
            </a:r>
            <a:r>
              <a:rPr lang="zh-CN" altLang="en-US" dirty="0"/>
              <a:t>）</a:t>
            </a:r>
            <a:endParaRPr lang="en-US" altLang="zh-CN" dirty="0"/>
          </a:p>
          <a:p>
            <a:pPr lvl="3"/>
            <a:endParaRPr lang="en-US" altLang="zh-CN" dirty="0"/>
          </a:p>
          <a:p>
            <a:pPr lvl="3"/>
            <a:endParaRPr lang="en-US" altLang="zh-CN" dirty="0" smtClean="0"/>
          </a:p>
          <a:p>
            <a:pPr lvl="3"/>
            <a:endParaRPr lang="en-US" altLang="zh-CN" dirty="0" smtClean="0"/>
          </a:p>
          <a:p>
            <a:pPr lvl="2"/>
            <a:endParaRPr lang="zh-CN" altLang="en-US" dirty="0"/>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5" descr="W020030827609868438710"/>
          <p:cNvPicPr>
            <a:picLocks noChangeAspect="1" noChangeArrowheads="1"/>
          </p:cNvPicPr>
          <p:nvPr/>
        </p:nvPicPr>
        <p:blipFill rotWithShape="1">
          <a:blip r:embed="rId2">
            <a:extLst>
              <a:ext uri="{28A0092B-C50C-407E-A947-70E740481C1C}">
                <a14:useLocalDpi xmlns:a14="http://schemas.microsoft.com/office/drawing/2010/main" val="0"/>
              </a:ext>
            </a:extLst>
          </a:blip>
          <a:srcRect b="10497"/>
          <a:stretch/>
        </p:blipFill>
        <p:spPr bwMode="auto">
          <a:xfrm>
            <a:off x="6876256" y="3356992"/>
            <a:ext cx="1857864" cy="2047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595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lvl="2"/>
            <a:r>
              <a:rPr lang="zh-CN" altLang="en-US" dirty="0" smtClean="0"/>
              <a:t>期望自我（</a:t>
            </a:r>
            <a:r>
              <a:rPr lang="zh-CN" altLang="zh-CN" dirty="0"/>
              <a:t>理想自我</a:t>
            </a:r>
            <a:r>
              <a:rPr lang="zh-CN" altLang="en-US" dirty="0" smtClean="0"/>
              <a:t>）</a:t>
            </a:r>
            <a:endParaRPr lang="en-US" altLang="zh-CN" dirty="0" smtClean="0"/>
          </a:p>
          <a:p>
            <a:pPr lvl="3"/>
            <a:r>
              <a:rPr lang="zh-CN" altLang="zh-CN" dirty="0" smtClean="0"/>
              <a:t>人们对</a:t>
            </a:r>
            <a:r>
              <a:rPr lang="zh-CN" altLang="en-US" dirty="0" smtClean="0"/>
              <a:t>“</a:t>
            </a:r>
            <a:r>
              <a:rPr lang="zh-CN" altLang="zh-CN" dirty="0" smtClean="0"/>
              <a:t>我</a:t>
            </a:r>
            <a:r>
              <a:rPr lang="zh-CN" altLang="zh-CN" dirty="0"/>
              <a:t>希望自己成为一个什么样的人</a:t>
            </a:r>
            <a:r>
              <a:rPr lang="en-US" altLang="zh-CN" dirty="0"/>
              <a:t>”</a:t>
            </a:r>
            <a:r>
              <a:rPr lang="zh-CN" altLang="zh-CN" dirty="0"/>
              <a:t>的</a:t>
            </a:r>
            <a:r>
              <a:rPr lang="zh-CN" altLang="zh-CN" dirty="0" smtClean="0"/>
              <a:t>感知</a:t>
            </a:r>
            <a:endParaRPr lang="en-US" altLang="zh-CN" dirty="0" smtClean="0"/>
          </a:p>
          <a:p>
            <a:pPr lvl="3"/>
            <a:r>
              <a:rPr lang="zh-CN" altLang="en-US" dirty="0" smtClean="0"/>
              <a:t>包括以下属性</a:t>
            </a:r>
            <a:endParaRPr lang="en-US" altLang="zh-CN" dirty="0" smtClean="0"/>
          </a:p>
          <a:p>
            <a:pPr lvl="4"/>
            <a:r>
              <a:rPr lang="zh-CN" altLang="zh-CN" dirty="0" smtClean="0"/>
              <a:t>外表</a:t>
            </a:r>
            <a:r>
              <a:rPr lang="zh-CN" altLang="zh-CN" dirty="0"/>
              <a:t>和</a:t>
            </a:r>
            <a:r>
              <a:rPr lang="zh-CN" altLang="zh-CN" dirty="0" smtClean="0"/>
              <a:t>生理特征</a:t>
            </a:r>
            <a:endParaRPr lang="en-US" altLang="zh-CN" dirty="0" smtClean="0"/>
          </a:p>
          <a:p>
            <a:pPr lvl="4"/>
            <a:r>
              <a:rPr lang="zh-CN" altLang="zh-CN" dirty="0" smtClean="0"/>
              <a:t>个性</a:t>
            </a:r>
            <a:r>
              <a:rPr lang="zh-CN" altLang="zh-CN" dirty="0"/>
              <a:t>待征、心理</a:t>
            </a:r>
            <a:r>
              <a:rPr lang="zh-CN" altLang="zh-CN" dirty="0" smtClean="0"/>
              <a:t>素质</a:t>
            </a:r>
            <a:endParaRPr lang="en-US" altLang="zh-CN" dirty="0" smtClean="0"/>
          </a:p>
          <a:p>
            <a:pPr lvl="4"/>
            <a:r>
              <a:rPr lang="zh-CN" altLang="zh-CN" dirty="0" smtClean="0"/>
              <a:t>人际</a:t>
            </a:r>
            <a:r>
              <a:rPr lang="zh-CN" altLang="zh-CN" dirty="0"/>
              <a:t>交往与</a:t>
            </a:r>
            <a:r>
              <a:rPr lang="zh-CN" altLang="zh-CN" dirty="0" smtClean="0"/>
              <a:t>社会</a:t>
            </a:r>
            <a:r>
              <a:rPr lang="zh-CN" altLang="en-US" dirty="0" smtClean="0"/>
              <a:t>能力</a:t>
            </a:r>
            <a:endParaRPr lang="en-US" altLang="zh-CN" dirty="0" smtClean="0"/>
          </a:p>
          <a:p>
            <a:pPr lvl="2"/>
            <a:r>
              <a:rPr lang="zh-CN" altLang="en-US" dirty="0" smtClean="0"/>
              <a:t>表现自我</a:t>
            </a:r>
            <a:endParaRPr lang="en-US" altLang="zh-CN" dirty="0" smtClean="0"/>
          </a:p>
          <a:p>
            <a:pPr lvl="3"/>
            <a:r>
              <a:rPr lang="zh-CN" altLang="zh-CN" dirty="0"/>
              <a:t>个体对真实自我的展示与</a:t>
            </a:r>
            <a:r>
              <a:rPr lang="zh-CN" altLang="zh-CN" dirty="0" smtClean="0"/>
              <a:t>暴露</a:t>
            </a:r>
            <a:endParaRPr lang="en-US" altLang="zh-CN" dirty="0" smtClean="0"/>
          </a:p>
          <a:p>
            <a:pPr lvl="3"/>
            <a:r>
              <a:rPr lang="zh-CN" altLang="zh-CN" dirty="0" smtClean="0"/>
              <a:t>是</a:t>
            </a:r>
            <a:r>
              <a:rPr lang="zh-CN" altLang="zh-CN" dirty="0"/>
              <a:t>自我概念最富于变化的部分</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128524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marL="400050" lvl="1" indent="0">
              <a:buNone/>
            </a:pPr>
            <a:r>
              <a:rPr lang="en-US" altLang="zh-CN" dirty="0"/>
              <a:t>3.</a:t>
            </a:r>
            <a:r>
              <a:rPr lang="zh-CN" altLang="zh-CN" dirty="0"/>
              <a:t>护理中自我概念的组成</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2" descr="http://blog.vsharing.com/Uploads/UserDirs/1/211/84268/QQ%E6%88%AA%E5%9B%BE%E6%9C%AA%E5%91%BD%E5%90%8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320310"/>
            <a:ext cx="7065912" cy="3770927"/>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066850" y="2493640"/>
            <a:ext cx="2160587" cy="1295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000000"/>
                </a:solidFill>
                <a:latin typeface="Times New Roman" pitchFamily="18" charset="0"/>
                <a:ea typeface="黑体" pitchFamily="2" charset="-122"/>
                <a:cs typeface="Times New Roman" pitchFamily="18" charset="0"/>
              </a:rPr>
              <a:t>身体意像</a:t>
            </a:r>
            <a:endParaRPr lang="en-US" altLang="zh-CN" sz="2000" b="1" dirty="0">
              <a:solidFill>
                <a:srgbClr val="000000"/>
              </a:solidFill>
              <a:latin typeface="Times New Roman" pitchFamily="18" charset="0"/>
              <a:ea typeface="黑体" pitchFamily="2" charset="-122"/>
              <a:cs typeface="Times New Roman" pitchFamily="18" charset="0"/>
            </a:endParaRPr>
          </a:p>
          <a:p>
            <a:pPr algn="ctr">
              <a:defRPr/>
            </a:pPr>
            <a:r>
              <a:rPr lang="en-US" altLang="zh-CN" sz="2000" b="1" dirty="0" smtClean="0">
                <a:solidFill>
                  <a:srgbClr val="000000"/>
                </a:solidFill>
                <a:latin typeface="Times New Roman" pitchFamily="18" charset="0"/>
                <a:ea typeface="黑体" pitchFamily="2" charset="-122"/>
                <a:cs typeface="Times New Roman" pitchFamily="18" charset="0"/>
              </a:rPr>
              <a:t>(body </a:t>
            </a:r>
            <a:r>
              <a:rPr lang="en-US" altLang="zh-CN" sz="2000" b="1" dirty="0">
                <a:solidFill>
                  <a:srgbClr val="000000"/>
                </a:solidFill>
                <a:latin typeface="Times New Roman" pitchFamily="18" charset="0"/>
                <a:ea typeface="黑体" pitchFamily="2" charset="-122"/>
                <a:cs typeface="Times New Roman" pitchFamily="18" charset="0"/>
              </a:rPr>
              <a:t>image)</a:t>
            </a:r>
          </a:p>
          <a:p>
            <a:pPr algn="ctr">
              <a:defRPr/>
            </a:pPr>
            <a:r>
              <a:rPr lang="zh-CN" altLang="en-US" sz="2000" b="1" dirty="0">
                <a:solidFill>
                  <a:srgbClr val="000000"/>
                </a:solidFill>
                <a:latin typeface="Times New Roman" pitchFamily="18" charset="0"/>
                <a:ea typeface="黑体" pitchFamily="2" charset="-122"/>
                <a:cs typeface="Times New Roman" pitchFamily="18" charset="0"/>
              </a:rPr>
              <a:t>外形与身体功能</a:t>
            </a:r>
          </a:p>
        </p:txBody>
      </p:sp>
      <p:sp>
        <p:nvSpPr>
          <p:cNvPr id="7" name="矩形 6"/>
          <p:cNvSpPr/>
          <p:nvPr/>
        </p:nvSpPr>
        <p:spPr>
          <a:xfrm>
            <a:off x="971600" y="4581128"/>
            <a:ext cx="2255837" cy="1368425"/>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a:defRPr/>
            </a:pPr>
            <a:r>
              <a:rPr lang="zh-CN" altLang="en-US" sz="2000" b="1" dirty="0">
                <a:solidFill>
                  <a:srgbClr val="000000"/>
                </a:solidFill>
                <a:latin typeface="Times New Roman" pitchFamily="18" charset="0"/>
                <a:ea typeface="黑体" pitchFamily="2" charset="-122"/>
                <a:cs typeface="Times New Roman" pitchFamily="18" charset="0"/>
              </a:rPr>
              <a:t>自我认同</a:t>
            </a:r>
            <a:endParaRPr lang="en-US" altLang="zh-CN" sz="2000" b="1" dirty="0">
              <a:solidFill>
                <a:srgbClr val="000000"/>
              </a:solidFill>
              <a:latin typeface="Times New Roman" pitchFamily="18" charset="0"/>
              <a:ea typeface="黑体" pitchFamily="2" charset="-122"/>
              <a:cs typeface="Times New Roman" pitchFamily="18" charset="0"/>
            </a:endParaRPr>
          </a:p>
          <a:p>
            <a:pPr algn="ctr">
              <a:defRPr/>
            </a:pPr>
            <a:r>
              <a:rPr lang="en-US" altLang="zh-CN" sz="2000" b="1" dirty="0">
                <a:solidFill>
                  <a:srgbClr val="000000"/>
                </a:solidFill>
                <a:latin typeface="Times New Roman" pitchFamily="18" charset="0"/>
                <a:ea typeface="黑体" pitchFamily="2" charset="-122"/>
                <a:cs typeface="Times New Roman" pitchFamily="18" charset="0"/>
              </a:rPr>
              <a:t>(personal identify)</a:t>
            </a:r>
          </a:p>
          <a:p>
            <a:pPr algn="ctr">
              <a:defRPr/>
            </a:pPr>
            <a:r>
              <a:rPr lang="zh-CN" altLang="en-US" sz="2000" b="1" dirty="0">
                <a:solidFill>
                  <a:srgbClr val="000000"/>
                </a:solidFill>
                <a:latin typeface="Times New Roman" pitchFamily="18" charset="0"/>
                <a:ea typeface="黑体" pitchFamily="2" charset="-122"/>
                <a:cs typeface="Times New Roman" pitchFamily="18" charset="0"/>
              </a:rPr>
              <a:t>智力、能力、</a:t>
            </a:r>
            <a:endParaRPr lang="en-US" altLang="zh-CN" sz="2000" b="1" dirty="0">
              <a:solidFill>
                <a:srgbClr val="000000"/>
              </a:solidFill>
              <a:latin typeface="Times New Roman" pitchFamily="18" charset="0"/>
              <a:ea typeface="黑体" pitchFamily="2" charset="-122"/>
              <a:cs typeface="Times New Roman" pitchFamily="18" charset="0"/>
            </a:endParaRPr>
          </a:p>
          <a:p>
            <a:pPr algn="ctr">
              <a:defRPr/>
            </a:pPr>
            <a:r>
              <a:rPr lang="zh-CN" altLang="en-US" sz="2000" b="1" dirty="0">
                <a:solidFill>
                  <a:srgbClr val="000000"/>
                </a:solidFill>
                <a:latin typeface="Times New Roman" pitchFamily="18" charset="0"/>
                <a:ea typeface="黑体" pitchFamily="2" charset="-122"/>
                <a:cs typeface="Times New Roman" pitchFamily="18" charset="0"/>
              </a:rPr>
              <a:t>性情、道德水平</a:t>
            </a:r>
            <a:endParaRPr lang="en-US" altLang="zh-CN" sz="2000" b="1" dirty="0">
              <a:solidFill>
                <a:srgbClr val="000000"/>
              </a:solidFill>
              <a:latin typeface="Times New Roman" pitchFamily="18" charset="0"/>
              <a:ea typeface="黑体" pitchFamily="2" charset="-122"/>
              <a:cs typeface="Times New Roman" pitchFamily="18" charset="0"/>
            </a:endParaRPr>
          </a:p>
        </p:txBody>
      </p:sp>
      <p:sp>
        <p:nvSpPr>
          <p:cNvPr id="8" name="矩形 7"/>
          <p:cNvSpPr/>
          <p:nvPr/>
        </p:nvSpPr>
        <p:spPr>
          <a:xfrm>
            <a:off x="5867400" y="4509120"/>
            <a:ext cx="2160588" cy="143986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a:solidFill>
                  <a:srgbClr val="000000"/>
                </a:solidFill>
                <a:latin typeface="Times New Roman" pitchFamily="18" charset="0"/>
                <a:ea typeface="黑体" pitchFamily="2" charset="-122"/>
                <a:cs typeface="Times New Roman" pitchFamily="18" charset="0"/>
              </a:rPr>
              <a:t>社会认同</a:t>
            </a:r>
            <a:endParaRPr lang="en-US" altLang="zh-CN" sz="2000" b="1">
              <a:solidFill>
                <a:srgbClr val="000000"/>
              </a:solidFill>
              <a:latin typeface="Times New Roman" pitchFamily="18" charset="0"/>
              <a:ea typeface="黑体" pitchFamily="2" charset="-122"/>
              <a:cs typeface="Times New Roman" pitchFamily="18" charset="0"/>
            </a:endParaRPr>
          </a:p>
          <a:p>
            <a:pPr algn="ctr">
              <a:defRPr/>
            </a:pPr>
            <a:r>
              <a:rPr lang="en-US" altLang="zh-CN" sz="2000" b="1">
                <a:solidFill>
                  <a:srgbClr val="000000"/>
                </a:solidFill>
                <a:latin typeface="Times New Roman" pitchFamily="18" charset="0"/>
                <a:ea typeface="黑体" pitchFamily="2" charset="-122"/>
                <a:cs typeface="Times New Roman" pitchFamily="18" charset="0"/>
              </a:rPr>
              <a:t>(social identify)</a:t>
            </a:r>
          </a:p>
          <a:p>
            <a:pPr algn="ctr">
              <a:defRPr/>
            </a:pPr>
            <a:r>
              <a:rPr lang="zh-CN" altLang="en-US" sz="2000" b="1">
                <a:solidFill>
                  <a:srgbClr val="000000"/>
                </a:solidFill>
                <a:latin typeface="Times New Roman" pitchFamily="18" charset="0"/>
                <a:ea typeface="黑体" pitchFamily="2" charset="-122"/>
                <a:cs typeface="Times New Roman" pitchFamily="18" charset="0"/>
              </a:rPr>
              <a:t>社会人口特征</a:t>
            </a:r>
            <a:endParaRPr lang="en-US" altLang="zh-CN" sz="2000" b="1">
              <a:solidFill>
                <a:srgbClr val="000000"/>
              </a:solidFill>
              <a:latin typeface="Times New Roman" pitchFamily="18" charset="0"/>
              <a:ea typeface="黑体" pitchFamily="2" charset="-122"/>
              <a:cs typeface="Times New Roman" pitchFamily="18" charset="0"/>
            </a:endParaRPr>
          </a:p>
          <a:p>
            <a:pPr algn="ctr">
              <a:defRPr/>
            </a:pPr>
            <a:r>
              <a:rPr lang="zh-CN" altLang="en-US" sz="2000" b="1">
                <a:solidFill>
                  <a:srgbClr val="000000"/>
                </a:solidFill>
                <a:latin typeface="Times New Roman" pitchFamily="18" charset="0"/>
                <a:ea typeface="黑体" pitchFamily="2" charset="-122"/>
                <a:cs typeface="Times New Roman" pitchFamily="18" charset="0"/>
              </a:rPr>
              <a:t>名誉地位</a:t>
            </a:r>
            <a:endParaRPr lang="en-US" altLang="zh-CN" sz="2000" b="1">
              <a:solidFill>
                <a:srgbClr val="000000"/>
              </a:solidFill>
              <a:latin typeface="Times New Roman" pitchFamily="18" charset="0"/>
              <a:ea typeface="黑体" pitchFamily="2" charset="-122"/>
              <a:cs typeface="Times New Roman" pitchFamily="18" charset="0"/>
            </a:endParaRPr>
          </a:p>
        </p:txBody>
      </p:sp>
      <p:sp>
        <p:nvSpPr>
          <p:cNvPr id="9" name="矩形 8"/>
          <p:cNvSpPr/>
          <p:nvPr/>
        </p:nvSpPr>
        <p:spPr>
          <a:xfrm>
            <a:off x="5939804" y="2637656"/>
            <a:ext cx="2160588" cy="1295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a:solidFill>
                  <a:srgbClr val="000000"/>
                </a:solidFill>
                <a:latin typeface="Times New Roman" pitchFamily="18" charset="0"/>
                <a:ea typeface="黑体" pitchFamily="2" charset="-122"/>
                <a:cs typeface="Times New Roman" pitchFamily="18" charset="0"/>
              </a:rPr>
              <a:t>自尊</a:t>
            </a:r>
            <a:endParaRPr lang="en-US" altLang="zh-CN" sz="2000" b="1">
              <a:solidFill>
                <a:srgbClr val="000000"/>
              </a:solidFill>
              <a:latin typeface="Times New Roman" pitchFamily="18" charset="0"/>
              <a:ea typeface="黑体" pitchFamily="2" charset="-122"/>
              <a:cs typeface="Times New Roman" pitchFamily="18" charset="0"/>
            </a:endParaRPr>
          </a:p>
          <a:p>
            <a:pPr algn="ctr">
              <a:defRPr/>
            </a:pPr>
            <a:r>
              <a:rPr lang="en-US" altLang="zh-CN" sz="2000" b="1">
                <a:solidFill>
                  <a:srgbClr val="000000"/>
                </a:solidFill>
                <a:latin typeface="Times New Roman" pitchFamily="18" charset="0"/>
                <a:ea typeface="黑体" pitchFamily="2" charset="-122"/>
                <a:cs typeface="Times New Roman" pitchFamily="18" charset="0"/>
              </a:rPr>
              <a:t>(self-esteem)</a:t>
            </a:r>
          </a:p>
          <a:p>
            <a:pPr algn="ctr">
              <a:defRPr/>
            </a:pPr>
            <a:r>
              <a:rPr lang="zh-CN" altLang="en-US" sz="2000" b="1">
                <a:solidFill>
                  <a:srgbClr val="000000"/>
                </a:solidFill>
                <a:latin typeface="Times New Roman" pitchFamily="18" charset="0"/>
                <a:ea typeface="黑体" pitchFamily="2" charset="-122"/>
                <a:cs typeface="Times New Roman" pitchFamily="18" charset="0"/>
              </a:rPr>
              <a:t>个人尊严、人格</a:t>
            </a:r>
            <a:endParaRPr lang="en-US" altLang="zh-CN" sz="2000" b="1">
              <a:solidFill>
                <a:srgbClr val="000000"/>
              </a:solidFill>
              <a:latin typeface="Times New Roman" pitchFamily="18" charset="0"/>
              <a:ea typeface="黑体" pitchFamily="2" charset="-122"/>
              <a:cs typeface="Times New Roman" pitchFamily="18" charset="0"/>
            </a:endParaRPr>
          </a:p>
        </p:txBody>
      </p:sp>
      <p:sp>
        <p:nvSpPr>
          <p:cNvPr id="10" name="矩形 10"/>
          <p:cNvSpPr>
            <a:spLocks noChangeArrowheads="1"/>
          </p:cNvSpPr>
          <p:nvPr/>
        </p:nvSpPr>
        <p:spPr bwMode="auto">
          <a:xfrm>
            <a:off x="3275856" y="1717766"/>
            <a:ext cx="29995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err="1">
                <a:latin typeface="Times New Roman" pitchFamily="18" charset="0"/>
                <a:ea typeface="隶书" pitchFamily="49" charset="-122"/>
                <a:cs typeface="Times New Roman" pitchFamily="18" charset="0"/>
              </a:rPr>
              <a:t>Kim和Moritz</a:t>
            </a:r>
            <a:r>
              <a:rPr lang="zh-CN" altLang="en-US" sz="2800" b="1" dirty="0" smtClean="0">
                <a:latin typeface="Times New Roman" pitchFamily="18" charset="0"/>
                <a:ea typeface="隶书" pitchFamily="49" charset="-122"/>
                <a:cs typeface="Times New Roman" pitchFamily="18" charset="0"/>
              </a:rPr>
              <a:t>理论</a:t>
            </a:r>
            <a:endParaRPr lang="zh-CN" altLang="en-US" sz="2800" dirty="0">
              <a:ea typeface="隶书" pitchFamily="49" charset="-122"/>
              <a:cs typeface="Times New Roman" pitchFamily="18" charset="0"/>
            </a:endParaRPr>
          </a:p>
        </p:txBody>
      </p:sp>
    </p:spTree>
    <p:extLst>
      <p:ext uri="{BB962C8B-B14F-4D97-AF65-F5344CB8AC3E}">
        <p14:creationId xmlns:p14="http://schemas.microsoft.com/office/powerpoint/2010/main" val="2138471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二、心理社会评估的方法</a:t>
            </a:r>
            <a:endParaRPr lang="zh-CN" altLang="en-US" dirty="0"/>
          </a:p>
        </p:txBody>
      </p:sp>
      <p:sp>
        <p:nvSpPr>
          <p:cNvPr id="3" name="内容占位符 2"/>
          <p:cNvSpPr>
            <a:spLocks noGrp="1"/>
          </p:cNvSpPr>
          <p:nvPr>
            <p:ph idx="1"/>
          </p:nvPr>
        </p:nvSpPr>
        <p:spPr/>
        <p:txBody>
          <a:bodyPr/>
          <a:lstStyle/>
          <a:p>
            <a:r>
              <a:rPr lang="zh-CN" altLang="zh-CN" dirty="0"/>
              <a:t>会谈法（</a:t>
            </a:r>
            <a:r>
              <a:rPr lang="en-US" altLang="zh-CN" dirty="0"/>
              <a:t>interview</a:t>
            </a:r>
            <a:r>
              <a:rPr lang="zh-CN" altLang="zh-CN" dirty="0"/>
              <a:t>）</a:t>
            </a:r>
          </a:p>
          <a:p>
            <a:pPr lvl="1"/>
            <a:r>
              <a:rPr lang="zh-CN" altLang="zh-CN" dirty="0"/>
              <a:t>正式</a:t>
            </a:r>
            <a:r>
              <a:rPr lang="zh-CN" altLang="zh-CN" dirty="0" smtClean="0"/>
              <a:t>会谈</a:t>
            </a:r>
            <a:endParaRPr lang="en-US" altLang="zh-CN" dirty="0" smtClean="0"/>
          </a:p>
          <a:p>
            <a:pPr lvl="1"/>
            <a:r>
              <a:rPr lang="zh-CN" altLang="zh-CN" dirty="0" smtClean="0"/>
              <a:t>非正式</a:t>
            </a:r>
            <a:r>
              <a:rPr lang="zh-CN" altLang="zh-CN" dirty="0"/>
              <a:t>会谈</a:t>
            </a:r>
          </a:p>
          <a:p>
            <a:r>
              <a:rPr lang="zh-CN" altLang="zh-CN" dirty="0" smtClean="0"/>
              <a:t>观察法</a:t>
            </a:r>
            <a:r>
              <a:rPr lang="zh-CN" altLang="zh-CN" dirty="0"/>
              <a:t>（</a:t>
            </a:r>
            <a:r>
              <a:rPr lang="en-US" altLang="zh-CN" dirty="0"/>
              <a:t>observation</a:t>
            </a:r>
            <a:r>
              <a:rPr lang="zh-CN" altLang="zh-CN" dirty="0"/>
              <a:t>）</a:t>
            </a:r>
          </a:p>
          <a:p>
            <a:pPr lvl="1"/>
            <a:r>
              <a:rPr lang="zh-CN" altLang="zh-CN" dirty="0" smtClean="0"/>
              <a:t>自然观察</a:t>
            </a:r>
            <a:endParaRPr lang="zh-CN" altLang="zh-CN" dirty="0"/>
          </a:p>
          <a:p>
            <a:pPr lvl="1"/>
            <a:r>
              <a:rPr lang="zh-CN" altLang="zh-CN" dirty="0" smtClean="0"/>
              <a:t>控制观察</a:t>
            </a:r>
            <a:r>
              <a:rPr lang="zh-CN" altLang="en-US" dirty="0" smtClean="0"/>
              <a:t>（</a:t>
            </a:r>
            <a:r>
              <a:rPr lang="zh-CN" altLang="zh-CN" dirty="0" smtClean="0"/>
              <a:t>又</a:t>
            </a:r>
            <a:r>
              <a:rPr lang="zh-CN" altLang="zh-CN" dirty="0"/>
              <a:t>称实验</a:t>
            </a:r>
            <a:r>
              <a:rPr lang="zh-CN" altLang="zh-CN" dirty="0" smtClean="0"/>
              <a:t>观察</a:t>
            </a:r>
            <a:r>
              <a:rPr lang="zh-CN" altLang="en-US" dirty="0" smtClean="0"/>
              <a:t>）</a:t>
            </a:r>
            <a:endParaRPr lang="zh-CN" altLang="zh-CN" dirty="0"/>
          </a:p>
          <a:p>
            <a:pPr lvl="1"/>
            <a:r>
              <a:rPr lang="zh-CN" altLang="zh-CN" dirty="0" smtClean="0"/>
              <a:t>实地</a:t>
            </a:r>
            <a:r>
              <a:rPr lang="zh-CN" altLang="zh-CN" dirty="0"/>
              <a:t>观察和抽样检查 </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513821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4.</a:t>
            </a:r>
            <a:r>
              <a:rPr lang="zh-CN" altLang="zh-CN" dirty="0"/>
              <a:t>自我概念的形成与变化</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Text Box 4"/>
          <p:cNvSpPr txBox="1">
            <a:spLocks noChangeArrowheads="1"/>
          </p:cNvSpPr>
          <p:nvPr/>
        </p:nvSpPr>
        <p:spPr bwMode="auto">
          <a:xfrm>
            <a:off x="3571875" y="3786188"/>
            <a:ext cx="22050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sz="3600" dirty="0">
                <a:solidFill>
                  <a:srgbClr val="FF0000"/>
                </a:solidFill>
                <a:latin typeface="华文琥珀" pitchFamily="2" charset="-122"/>
                <a:ea typeface="华文琥珀" pitchFamily="2" charset="-122"/>
              </a:rPr>
              <a:t>自我概念</a:t>
            </a:r>
          </a:p>
        </p:txBody>
      </p:sp>
      <p:sp>
        <p:nvSpPr>
          <p:cNvPr id="6" name="Rectangle 5"/>
          <p:cNvSpPr>
            <a:spLocks noChangeArrowheads="1"/>
          </p:cNvSpPr>
          <p:nvPr/>
        </p:nvSpPr>
        <p:spPr bwMode="auto">
          <a:xfrm>
            <a:off x="1084798" y="2787650"/>
            <a:ext cx="1826141" cy="68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300"/>
              </a:lnSpc>
            </a:pPr>
            <a:r>
              <a:rPr lang="zh-CN" altLang="en-US" sz="3200" dirty="0">
                <a:latin typeface="隶书" pitchFamily="49" charset="-122"/>
                <a:ea typeface="隶书" pitchFamily="49" charset="-122"/>
              </a:rPr>
              <a:t>早期</a:t>
            </a:r>
            <a:endParaRPr lang="en-US" altLang="zh-CN" sz="3200" dirty="0">
              <a:latin typeface="隶书" pitchFamily="49" charset="-122"/>
              <a:ea typeface="隶书" pitchFamily="49" charset="-122"/>
            </a:endParaRPr>
          </a:p>
          <a:p>
            <a:pPr algn="ctr">
              <a:lnSpc>
                <a:spcPts val="2300"/>
              </a:lnSpc>
            </a:pPr>
            <a:r>
              <a:rPr lang="zh-CN" altLang="en-US" sz="3200" dirty="0">
                <a:latin typeface="隶书" pitchFamily="49" charset="-122"/>
                <a:ea typeface="隶书" pitchFamily="49" charset="-122"/>
              </a:rPr>
              <a:t>生活经历</a:t>
            </a:r>
          </a:p>
        </p:txBody>
      </p:sp>
      <p:sp>
        <p:nvSpPr>
          <p:cNvPr id="7" name="Rectangle 6"/>
          <p:cNvSpPr>
            <a:spLocks noChangeArrowheads="1"/>
          </p:cNvSpPr>
          <p:nvPr/>
        </p:nvSpPr>
        <p:spPr bwMode="auto">
          <a:xfrm>
            <a:off x="754063" y="4081463"/>
            <a:ext cx="18161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dirty="0">
                <a:latin typeface="隶书" pitchFamily="49" charset="-122"/>
                <a:ea typeface="隶书" pitchFamily="49" charset="-122"/>
              </a:rPr>
              <a:t>生理变化</a:t>
            </a:r>
          </a:p>
        </p:txBody>
      </p:sp>
      <p:sp>
        <p:nvSpPr>
          <p:cNvPr id="8" name="Rectangle 7"/>
          <p:cNvSpPr>
            <a:spLocks noChangeArrowheads="1"/>
          </p:cNvSpPr>
          <p:nvPr/>
        </p:nvSpPr>
        <p:spPr bwMode="auto">
          <a:xfrm>
            <a:off x="1156632" y="5339050"/>
            <a:ext cx="716093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dirty="0">
                <a:latin typeface="隶书" pitchFamily="49" charset="-122"/>
                <a:ea typeface="隶书" pitchFamily="49" charset="-122"/>
              </a:rPr>
              <a:t>文化、环境、人际关系和社会经济状况</a:t>
            </a:r>
          </a:p>
          <a:p>
            <a:pPr algn="ctr"/>
            <a:r>
              <a:rPr lang="zh-CN" altLang="en-US" sz="3200" dirty="0" smtClean="0">
                <a:latin typeface="隶书" pitchFamily="49" charset="-122"/>
                <a:ea typeface="隶书" pitchFamily="49" charset="-122"/>
              </a:rPr>
              <a:t>（</a:t>
            </a:r>
            <a:r>
              <a:rPr lang="en-US" altLang="zh-CN" sz="3200" dirty="0">
                <a:latin typeface="隶书" pitchFamily="49" charset="-122"/>
                <a:ea typeface="隶书" pitchFamily="49" charset="-122"/>
              </a:rPr>
              <a:t>SEC</a:t>
            </a:r>
            <a:r>
              <a:rPr lang="zh-CN" altLang="en-US" sz="3200" dirty="0">
                <a:latin typeface="隶书" pitchFamily="49" charset="-122"/>
                <a:ea typeface="隶书" pitchFamily="49" charset="-122"/>
              </a:rPr>
              <a:t>）</a:t>
            </a:r>
          </a:p>
        </p:txBody>
      </p:sp>
      <p:sp>
        <p:nvSpPr>
          <p:cNvPr id="10" name="Rectangle 9"/>
          <p:cNvSpPr>
            <a:spLocks noChangeArrowheads="1"/>
          </p:cNvSpPr>
          <p:nvPr/>
        </p:nvSpPr>
        <p:spPr bwMode="auto">
          <a:xfrm>
            <a:off x="6000750" y="2428875"/>
            <a:ext cx="183197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300"/>
              </a:lnSpc>
            </a:pPr>
            <a:r>
              <a:rPr lang="zh-CN" altLang="en-US" sz="3200" dirty="0">
                <a:latin typeface="隶书" pitchFamily="49" charset="-122"/>
                <a:ea typeface="隶书" pitchFamily="49" charset="-122"/>
              </a:rPr>
              <a:t>职业</a:t>
            </a:r>
            <a:endParaRPr lang="en-US" altLang="zh-CN" sz="3200" dirty="0">
              <a:latin typeface="隶书" pitchFamily="49" charset="-122"/>
              <a:ea typeface="隶书" pitchFamily="49" charset="-122"/>
            </a:endParaRPr>
          </a:p>
          <a:p>
            <a:pPr algn="ctr">
              <a:lnSpc>
                <a:spcPts val="2300"/>
              </a:lnSpc>
            </a:pPr>
            <a:r>
              <a:rPr lang="zh-CN" altLang="en-US" sz="3200" dirty="0">
                <a:latin typeface="隶书" pitchFamily="49" charset="-122"/>
                <a:ea typeface="隶书" pitchFamily="49" charset="-122"/>
              </a:rPr>
              <a:t>个人角色</a:t>
            </a:r>
          </a:p>
        </p:txBody>
      </p:sp>
      <p:sp>
        <p:nvSpPr>
          <p:cNvPr id="11" name="AutoShape 10"/>
          <p:cNvSpPr>
            <a:spLocks noChangeArrowheads="1"/>
          </p:cNvSpPr>
          <p:nvPr/>
        </p:nvSpPr>
        <p:spPr bwMode="auto">
          <a:xfrm rot="1745114">
            <a:off x="2994025" y="3319463"/>
            <a:ext cx="944563" cy="254000"/>
          </a:xfrm>
          <a:prstGeom prst="notchedRightArrow">
            <a:avLst>
              <a:gd name="adj1" fmla="val 50000"/>
              <a:gd name="adj2" fmla="val 83586"/>
            </a:avLst>
          </a:prstGeom>
          <a:solidFill>
            <a:schemeClr val="accent1"/>
          </a:solidFill>
          <a:ln w="9525">
            <a:solidFill>
              <a:schemeClr val="tx1"/>
            </a:solidFill>
            <a:miter lim="800000"/>
            <a:headEnd/>
            <a:tailEnd/>
          </a:ln>
        </p:spPr>
        <p:txBody>
          <a:bodyPr wrap="none" anchor="ctr"/>
          <a:lstStyle/>
          <a:p>
            <a:endParaRPr lang="zh-CN" altLang="en-US"/>
          </a:p>
        </p:txBody>
      </p:sp>
      <p:sp>
        <p:nvSpPr>
          <p:cNvPr id="12" name="AutoShape 11"/>
          <p:cNvSpPr>
            <a:spLocks noChangeArrowheads="1"/>
          </p:cNvSpPr>
          <p:nvPr/>
        </p:nvSpPr>
        <p:spPr bwMode="auto">
          <a:xfrm rot="8037810">
            <a:off x="5353844" y="3282157"/>
            <a:ext cx="788987" cy="190500"/>
          </a:xfrm>
          <a:prstGeom prst="notchedRightArrow">
            <a:avLst>
              <a:gd name="adj1" fmla="val 50000"/>
              <a:gd name="adj2" fmla="val 79804"/>
            </a:avLst>
          </a:prstGeom>
          <a:solidFill>
            <a:schemeClr val="accent1"/>
          </a:solidFill>
          <a:ln w="9525">
            <a:solidFill>
              <a:schemeClr val="tx1"/>
            </a:solidFill>
            <a:miter lim="800000"/>
            <a:headEnd/>
            <a:tailEnd/>
          </a:ln>
        </p:spPr>
        <p:txBody>
          <a:bodyPr wrap="none" anchor="ctr"/>
          <a:lstStyle/>
          <a:p>
            <a:endParaRPr lang="zh-CN" altLang="en-US"/>
          </a:p>
        </p:txBody>
      </p:sp>
      <p:sp>
        <p:nvSpPr>
          <p:cNvPr id="13" name="AutoShape 12"/>
          <p:cNvSpPr>
            <a:spLocks noChangeArrowheads="1"/>
          </p:cNvSpPr>
          <p:nvPr/>
        </p:nvSpPr>
        <p:spPr bwMode="auto">
          <a:xfrm>
            <a:off x="2590800" y="4267200"/>
            <a:ext cx="838200" cy="228600"/>
          </a:xfrm>
          <a:prstGeom prst="notchedRightArrow">
            <a:avLst>
              <a:gd name="adj1" fmla="val 50000"/>
              <a:gd name="adj2" fmla="val 91667"/>
            </a:avLst>
          </a:prstGeom>
          <a:solidFill>
            <a:schemeClr val="accent1"/>
          </a:solidFill>
          <a:ln w="9525">
            <a:solidFill>
              <a:schemeClr val="tx1"/>
            </a:solidFill>
            <a:miter lim="800000"/>
            <a:headEnd/>
            <a:tailEnd/>
          </a:ln>
        </p:spPr>
        <p:txBody>
          <a:bodyPr wrap="none" anchor="ctr"/>
          <a:lstStyle/>
          <a:p>
            <a:endParaRPr lang="zh-CN" altLang="en-US"/>
          </a:p>
        </p:txBody>
      </p:sp>
      <p:sp>
        <p:nvSpPr>
          <p:cNvPr id="14" name="AutoShape 13"/>
          <p:cNvSpPr>
            <a:spLocks noChangeArrowheads="1"/>
          </p:cNvSpPr>
          <p:nvPr/>
        </p:nvSpPr>
        <p:spPr bwMode="auto">
          <a:xfrm flipH="1">
            <a:off x="5791200" y="4191000"/>
            <a:ext cx="838200" cy="228600"/>
          </a:xfrm>
          <a:prstGeom prst="notchedRightArrow">
            <a:avLst>
              <a:gd name="adj1" fmla="val 45148"/>
              <a:gd name="adj2" fmla="val 91667"/>
            </a:avLst>
          </a:prstGeom>
          <a:solidFill>
            <a:schemeClr val="accent1"/>
          </a:solidFill>
          <a:ln w="9525">
            <a:solidFill>
              <a:schemeClr val="tx1"/>
            </a:solidFill>
            <a:miter lim="800000"/>
            <a:headEnd/>
            <a:tailEnd/>
          </a:ln>
        </p:spPr>
        <p:txBody>
          <a:bodyPr wrap="none" anchor="ctr"/>
          <a:lstStyle/>
          <a:p>
            <a:endParaRPr lang="zh-CN" altLang="en-US"/>
          </a:p>
        </p:txBody>
      </p:sp>
      <p:sp>
        <p:nvSpPr>
          <p:cNvPr id="15" name="AutoShape 14"/>
          <p:cNvSpPr>
            <a:spLocks noChangeArrowheads="1"/>
          </p:cNvSpPr>
          <p:nvPr/>
        </p:nvSpPr>
        <p:spPr bwMode="auto">
          <a:xfrm rot="16200000" flipV="1">
            <a:off x="4200525" y="4729163"/>
            <a:ext cx="762000" cy="304800"/>
          </a:xfrm>
          <a:prstGeom prst="notchedRightArrow">
            <a:avLst>
              <a:gd name="adj1" fmla="val 50000"/>
              <a:gd name="adj2" fmla="val 62500"/>
            </a:avLst>
          </a:prstGeom>
          <a:solidFill>
            <a:schemeClr val="accent1"/>
          </a:solidFill>
          <a:ln w="9525">
            <a:solidFill>
              <a:schemeClr val="tx1"/>
            </a:solidFill>
            <a:miter lim="800000"/>
            <a:headEnd/>
            <a:tailEnd/>
          </a:ln>
        </p:spPr>
        <p:txBody>
          <a:bodyPr wrap="none" anchor="ctr"/>
          <a:lstStyle/>
          <a:p>
            <a:endParaRPr lang="zh-CN" altLang="en-US"/>
          </a:p>
        </p:txBody>
      </p:sp>
      <p:sp>
        <p:nvSpPr>
          <p:cNvPr id="16" name="AutoShape 16"/>
          <p:cNvSpPr>
            <a:spLocks noChangeArrowheads="1"/>
          </p:cNvSpPr>
          <p:nvPr/>
        </p:nvSpPr>
        <p:spPr bwMode="auto">
          <a:xfrm rot="5395042" flipV="1">
            <a:off x="4267200" y="2971800"/>
            <a:ext cx="762000" cy="304800"/>
          </a:xfrm>
          <a:prstGeom prst="notchedRightArrow">
            <a:avLst>
              <a:gd name="adj1" fmla="val 50000"/>
              <a:gd name="adj2" fmla="val 62500"/>
            </a:avLst>
          </a:prstGeom>
          <a:solidFill>
            <a:schemeClr val="accent1"/>
          </a:solidFill>
          <a:ln w="9525">
            <a:solidFill>
              <a:schemeClr val="tx1"/>
            </a:solidFill>
            <a:miter lim="800000"/>
            <a:headEnd/>
            <a:tailEnd/>
          </a:ln>
        </p:spPr>
        <p:txBody>
          <a:bodyPr wrap="none" anchor="ctr"/>
          <a:lstStyle/>
          <a:p>
            <a:endParaRPr lang="zh-CN" altLang="en-US"/>
          </a:p>
        </p:txBody>
      </p:sp>
      <p:sp>
        <p:nvSpPr>
          <p:cNvPr id="18" name="Rectangle 9"/>
          <p:cNvSpPr>
            <a:spLocks noChangeArrowheads="1"/>
          </p:cNvSpPr>
          <p:nvPr/>
        </p:nvSpPr>
        <p:spPr bwMode="auto">
          <a:xfrm>
            <a:off x="6916737" y="4111657"/>
            <a:ext cx="1826142" cy="387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300"/>
              </a:lnSpc>
            </a:pPr>
            <a:r>
              <a:rPr lang="zh-CN" altLang="en-US" sz="3200" dirty="0" smtClean="0">
                <a:latin typeface="隶书" pitchFamily="49" charset="-122"/>
                <a:ea typeface="隶书" pitchFamily="49" charset="-122"/>
              </a:rPr>
              <a:t>健康状况</a:t>
            </a:r>
            <a:endParaRPr lang="zh-CN" altLang="en-US" sz="3200" dirty="0">
              <a:latin typeface="隶书" pitchFamily="49" charset="-122"/>
              <a:ea typeface="隶书" pitchFamily="49" charset="-122"/>
            </a:endParaRPr>
          </a:p>
        </p:txBody>
      </p:sp>
      <p:sp>
        <p:nvSpPr>
          <p:cNvPr id="19" name="Rectangle 9"/>
          <p:cNvSpPr>
            <a:spLocks noChangeArrowheads="1"/>
          </p:cNvSpPr>
          <p:nvPr/>
        </p:nvSpPr>
        <p:spPr bwMode="auto">
          <a:xfrm>
            <a:off x="3735129" y="2235232"/>
            <a:ext cx="1826142" cy="387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300"/>
              </a:lnSpc>
            </a:pPr>
            <a:r>
              <a:rPr lang="zh-CN" altLang="en-US" sz="3200" dirty="0" smtClean="0">
                <a:latin typeface="隶书" pitchFamily="49" charset="-122"/>
                <a:ea typeface="隶书" pitchFamily="49" charset="-122"/>
              </a:rPr>
              <a:t>人格特征</a:t>
            </a:r>
            <a:endParaRPr lang="zh-CN" altLang="en-US" sz="3200" dirty="0">
              <a:latin typeface="隶书" pitchFamily="49" charset="-122"/>
              <a:ea typeface="隶书" pitchFamily="49" charset="-122"/>
            </a:endParaRPr>
          </a:p>
        </p:txBody>
      </p:sp>
    </p:spTree>
    <p:extLst>
      <p:ext uri="{BB962C8B-B14F-4D97-AF65-F5344CB8AC3E}">
        <p14:creationId xmlns:p14="http://schemas.microsoft.com/office/powerpoint/2010/main" val="325228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right)">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1+#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right)">
                                      <p:cBhvr>
                                        <p:cTn id="61" dur="5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2" fill="hold" grpId="0" nodeType="click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fill="hold"/>
                                        <p:tgtEl>
                                          <p:spTgt spid="18"/>
                                        </p:tgtEl>
                                        <p:attrNameLst>
                                          <p:attrName>ppt_x</p:attrName>
                                        </p:attrNameLst>
                                      </p:cBhvr>
                                      <p:tavLst>
                                        <p:tav tm="0">
                                          <p:val>
                                            <p:strVal val="1+#ppt_w/2"/>
                                          </p:val>
                                        </p:tav>
                                        <p:tav tm="100000">
                                          <p:val>
                                            <p:strVal val="#ppt_x"/>
                                          </p:val>
                                        </p:tav>
                                      </p:tavLst>
                                    </p:anim>
                                    <p:anim calcmode="lin" valueType="num">
                                      <p:cBhvr additive="base">
                                        <p:cTn id="67"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2"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fill="hold"/>
                                        <p:tgtEl>
                                          <p:spTgt spid="19"/>
                                        </p:tgtEl>
                                        <p:attrNameLst>
                                          <p:attrName>ppt_x</p:attrName>
                                        </p:attrNameLst>
                                      </p:cBhvr>
                                      <p:tavLst>
                                        <p:tav tm="0">
                                          <p:val>
                                            <p:strVal val="1+#ppt_w/2"/>
                                          </p:val>
                                        </p:tav>
                                        <p:tav tm="100000">
                                          <p:val>
                                            <p:strVal val="#ppt_x"/>
                                          </p:val>
                                        </p:tav>
                                      </p:tavLst>
                                    </p:anim>
                                    <p:anim calcmode="lin" valueType="num">
                                      <p:cBhvr additive="base">
                                        <p:cTn id="7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autoUpdateAnimBg="0"/>
      <p:bldP spid="10" grpId="0" autoUpdateAnimBg="0"/>
      <p:bldP spid="11" grpId="0" animBg="1"/>
      <p:bldP spid="12" grpId="0" animBg="1"/>
      <p:bldP spid="13" grpId="0" animBg="1"/>
      <p:bldP spid="14" grpId="0" animBg="1"/>
      <p:bldP spid="15" grpId="0" animBg="1"/>
      <p:bldP spid="16" grpId="0" animBg="1"/>
      <p:bldP spid="18" grpId="0" autoUpdateAnimBg="0"/>
      <p:bldP spid="19"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marL="0" indent="0">
              <a:buNone/>
            </a:pPr>
            <a:r>
              <a:rPr lang="zh-CN" altLang="zh-CN" dirty="0"/>
              <a:t>（二）自我概念</a:t>
            </a:r>
            <a:r>
              <a:rPr lang="zh-CN" altLang="zh-CN" dirty="0" smtClean="0"/>
              <a:t>紊乱</a:t>
            </a:r>
            <a:endParaRPr lang="en-US" altLang="zh-CN" dirty="0" smtClean="0"/>
          </a:p>
          <a:p>
            <a:pPr marL="719138" lvl="1" indent="-319088"/>
            <a:r>
              <a:rPr lang="zh-CN" altLang="en-US" dirty="0" smtClean="0"/>
              <a:t>高危人群</a:t>
            </a:r>
            <a:endParaRPr lang="en-US" altLang="zh-CN" dirty="0" smtClean="0"/>
          </a:p>
          <a:p>
            <a:pPr marL="1119188" lvl="2" indent="-319088"/>
            <a:r>
              <a:rPr lang="zh-CN" altLang="en-US" dirty="0"/>
              <a:t>疾病或外伤致身体残缺</a:t>
            </a:r>
            <a:endParaRPr lang="en-US" altLang="zh-CN" dirty="0"/>
          </a:p>
          <a:p>
            <a:pPr marL="1119188" lvl="2" indent="-319088"/>
            <a:r>
              <a:rPr lang="zh-CN" altLang="en-US" dirty="0"/>
              <a:t>疾病或外伤致容颜改变</a:t>
            </a:r>
            <a:endParaRPr lang="en-US" altLang="zh-CN" dirty="0"/>
          </a:p>
          <a:p>
            <a:pPr marL="1119188" lvl="2" indent="-319088"/>
            <a:r>
              <a:rPr lang="zh-CN" altLang="en-US" dirty="0"/>
              <a:t>特殊治疗</a:t>
            </a:r>
            <a:r>
              <a:rPr lang="zh-CN" altLang="en-US" dirty="0" smtClean="0"/>
              <a:t>或不良反应</a:t>
            </a:r>
            <a:endParaRPr lang="en-US" altLang="zh-CN" dirty="0"/>
          </a:p>
          <a:p>
            <a:pPr marL="1119188" lvl="2" indent="-319088"/>
            <a:r>
              <a:rPr lang="zh-CN" altLang="en-US" dirty="0" smtClean="0"/>
              <a:t>生理障碍</a:t>
            </a:r>
            <a:endParaRPr lang="en-US" altLang="zh-CN" dirty="0" smtClean="0"/>
          </a:p>
          <a:p>
            <a:pPr marL="719138" lvl="1" indent="-319088"/>
            <a:r>
              <a:rPr lang="zh-CN" altLang="en-US" dirty="0" smtClean="0"/>
              <a:t>表现</a:t>
            </a:r>
            <a:endParaRPr lang="en-US" altLang="zh-CN" dirty="0" smtClean="0"/>
          </a:p>
          <a:p>
            <a:pPr lvl="2"/>
            <a:r>
              <a:rPr lang="zh-CN" altLang="zh-CN" dirty="0"/>
              <a:t>行为方面</a:t>
            </a:r>
            <a:endParaRPr lang="zh-CN" altLang="zh-CN" sz="2000" dirty="0"/>
          </a:p>
          <a:p>
            <a:pPr lvl="2"/>
            <a:r>
              <a:rPr lang="zh-CN" altLang="zh-CN" dirty="0"/>
              <a:t>情绪方面</a:t>
            </a:r>
            <a:endParaRPr lang="zh-CN" altLang="zh-CN" sz="2000" dirty="0"/>
          </a:p>
          <a:p>
            <a:pPr lvl="2"/>
            <a:r>
              <a:rPr lang="zh-CN" altLang="zh-CN" dirty="0"/>
              <a:t>生理方面</a:t>
            </a:r>
            <a:endParaRPr lang="zh-CN" altLang="zh-CN" sz="2000" dirty="0"/>
          </a:p>
          <a:p>
            <a:pPr marL="719138" lvl="1" indent="-319088"/>
            <a:endParaRPr lang="zh-CN" altLang="en-US" dirty="0"/>
          </a:p>
          <a:p>
            <a:endParaRPr lang="zh-CN" altLang="en-US" sz="2000" b="1" dirty="0">
              <a:latin typeface="华文新魏" pitchFamily="2" charset="-122"/>
              <a:ea typeface="华文新魏" pitchFamily="2" charset="-122"/>
            </a:endParaRPr>
          </a:p>
          <a:p>
            <a:pPr marL="1119188" lvl="2" indent="-319088"/>
            <a:endParaRPr lang="zh-CN" altLang="en-US" sz="2800" b="1" dirty="0">
              <a:latin typeface="华文新魏" pitchFamily="2" charset="-122"/>
              <a:ea typeface="华文新魏" pitchFamily="2" charset="-122"/>
            </a:endParaRPr>
          </a:p>
          <a:p>
            <a:pPr marL="1119188" lvl="2" indent="-319088"/>
            <a:endParaRPr lang="zh-CN" altLang="en-US" sz="2800" dirty="0"/>
          </a:p>
          <a:p>
            <a:pPr marL="1119188" lvl="2" indent="-319088"/>
            <a:endParaRPr lang="en-US" altLang="zh-CN" dirty="0" smtClean="0"/>
          </a:p>
          <a:p>
            <a:pPr marL="719138" lvl="1" indent="-319088"/>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805464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a:xfrm>
            <a:off x="304800" y="1214422"/>
            <a:ext cx="6499448" cy="5033978"/>
          </a:xfrm>
        </p:spPr>
        <p:txBody>
          <a:bodyPr/>
          <a:lstStyle/>
          <a:p>
            <a:pPr marL="0" indent="0">
              <a:buNone/>
            </a:pPr>
            <a:r>
              <a:rPr lang="zh-CN" altLang="en-US" dirty="0" smtClean="0"/>
              <a:t>（三）自我概念</a:t>
            </a:r>
            <a:r>
              <a:rPr lang="zh-CN" altLang="en-US" dirty="0"/>
              <a:t>的评估</a:t>
            </a:r>
            <a:r>
              <a:rPr lang="zh-CN" altLang="en-US" dirty="0" smtClean="0"/>
              <a:t>方法</a:t>
            </a:r>
            <a:endParaRPr lang="en-US" altLang="zh-CN" dirty="0" smtClean="0"/>
          </a:p>
          <a:p>
            <a:pPr lvl="1"/>
            <a:r>
              <a:rPr lang="zh-CN" altLang="en-US" dirty="0" smtClean="0"/>
              <a:t>会谈</a:t>
            </a:r>
            <a:endParaRPr lang="en-US" altLang="zh-CN" dirty="0" smtClean="0"/>
          </a:p>
          <a:p>
            <a:pPr marL="1162050" lvl="2" indent="-361950">
              <a:defRPr/>
            </a:pPr>
            <a:r>
              <a:rPr lang="zh-CN" altLang="en-US" dirty="0"/>
              <a:t>体</a:t>
            </a:r>
            <a:r>
              <a:rPr lang="zh-CN" altLang="en-US" dirty="0" smtClean="0"/>
              <a:t>像、社会认同、自我认同、自尊</a:t>
            </a:r>
            <a:endParaRPr lang="en-US" altLang="zh-CN" dirty="0" smtClean="0"/>
          </a:p>
          <a:p>
            <a:pPr marL="762000" lvl="1" indent="-361950">
              <a:defRPr/>
            </a:pPr>
            <a:r>
              <a:rPr lang="zh-CN" altLang="en-US" dirty="0" smtClean="0"/>
              <a:t>观察</a:t>
            </a:r>
            <a:endParaRPr lang="en-US" altLang="zh-CN" dirty="0" smtClean="0"/>
          </a:p>
          <a:p>
            <a:pPr lvl="2"/>
            <a:r>
              <a:rPr lang="zh-CN" altLang="zh-CN" dirty="0" smtClean="0"/>
              <a:t>外表</a:t>
            </a:r>
            <a:r>
              <a:rPr lang="zh-CN" altLang="en-US" dirty="0" smtClean="0"/>
              <a:t>、</a:t>
            </a:r>
            <a:r>
              <a:rPr lang="zh-CN" altLang="zh-CN" dirty="0" smtClean="0"/>
              <a:t>非</a:t>
            </a:r>
            <a:r>
              <a:rPr lang="zh-CN" altLang="zh-CN" dirty="0"/>
              <a:t>语言</a:t>
            </a:r>
            <a:r>
              <a:rPr lang="zh-CN" altLang="zh-CN" dirty="0" smtClean="0"/>
              <a:t>行为</a:t>
            </a:r>
            <a:r>
              <a:rPr lang="zh-CN" altLang="en-US" dirty="0" smtClean="0"/>
              <a:t>、</a:t>
            </a:r>
            <a:r>
              <a:rPr lang="zh-CN" altLang="zh-CN" dirty="0" smtClean="0"/>
              <a:t>语言行为</a:t>
            </a:r>
            <a:r>
              <a:rPr lang="zh-CN" altLang="en-US" dirty="0" smtClean="0"/>
              <a:t>、</a:t>
            </a:r>
            <a:r>
              <a:rPr lang="zh-CN" altLang="zh-CN" dirty="0" smtClean="0"/>
              <a:t>情绪反应</a:t>
            </a:r>
            <a:endParaRPr lang="en-US" altLang="zh-CN" dirty="0" smtClean="0"/>
          </a:p>
          <a:p>
            <a:pPr lvl="1"/>
            <a:r>
              <a:rPr lang="zh-CN" altLang="zh-CN" dirty="0" smtClean="0"/>
              <a:t>投射测验</a:t>
            </a:r>
            <a:endParaRPr lang="en-US" altLang="zh-CN" dirty="0" smtClean="0"/>
          </a:p>
          <a:p>
            <a:pPr lvl="2"/>
            <a:r>
              <a:rPr lang="zh-CN" altLang="en-US" dirty="0"/>
              <a:t>画人测验</a:t>
            </a:r>
            <a:endParaRPr lang="zh-CN" altLang="zh-CN" dirty="0"/>
          </a:p>
          <a:p>
            <a:pPr lvl="1"/>
            <a:r>
              <a:rPr lang="zh-CN" altLang="zh-CN" dirty="0"/>
              <a:t>评定量表</a:t>
            </a:r>
            <a:r>
              <a:rPr lang="zh-CN" altLang="zh-CN" dirty="0" smtClean="0"/>
              <a:t>测评</a:t>
            </a:r>
            <a:endParaRPr lang="en-US" altLang="zh-CN" dirty="0" smtClean="0"/>
          </a:p>
          <a:p>
            <a:pPr lvl="2"/>
            <a:r>
              <a:rPr lang="en-US" altLang="zh-CN" dirty="0" smtClean="0"/>
              <a:t>Rosenberg </a:t>
            </a:r>
            <a:r>
              <a:rPr lang="zh-CN" altLang="en-US" dirty="0"/>
              <a:t>自尊量</a:t>
            </a:r>
            <a:r>
              <a:rPr lang="zh-CN" altLang="en-US" dirty="0" smtClean="0"/>
              <a:t>表等 </a:t>
            </a:r>
            <a:endParaRPr lang="zh-CN" altLang="en-US" dirty="0"/>
          </a:p>
          <a:p>
            <a:pPr lvl="1"/>
            <a:endParaRPr lang="zh-CN" altLang="zh-CN" sz="2200" dirty="0"/>
          </a:p>
          <a:p>
            <a:pPr lvl="1"/>
            <a:endParaRPr lang="zh-CN" altLang="zh-CN" sz="2200" dirty="0"/>
          </a:p>
          <a:p>
            <a:pPr marL="762000" lvl="1" indent="-361950">
              <a:defRPr/>
            </a:pPr>
            <a:endParaRPr lang="zh-CN" altLang="en-US" dirty="0" smtClean="0"/>
          </a:p>
          <a:p>
            <a:pPr marL="1257300" lvl="2" indent="-457200"/>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pSp>
        <p:nvGrpSpPr>
          <p:cNvPr id="6" name="组合 13"/>
          <p:cNvGrpSpPr>
            <a:grpSpLocks/>
          </p:cNvGrpSpPr>
          <p:nvPr/>
        </p:nvGrpSpPr>
        <p:grpSpPr bwMode="auto">
          <a:xfrm>
            <a:off x="5868144" y="2996952"/>
            <a:ext cx="3024337" cy="2537537"/>
            <a:chOff x="2898063" y="1600366"/>
            <a:chExt cx="3610375" cy="3011916"/>
          </a:xfrm>
        </p:grpSpPr>
        <p:sp>
          <p:nvSpPr>
            <p:cNvPr id="7" name="Rectangle 3"/>
            <p:cNvSpPr txBox="1">
              <a:spLocks noChangeArrowheads="1"/>
            </p:cNvSpPr>
            <p:nvPr/>
          </p:nvSpPr>
          <p:spPr bwMode="auto">
            <a:xfrm>
              <a:off x="2898063" y="4180710"/>
              <a:ext cx="3610375" cy="431572"/>
            </a:xfrm>
            <a:prstGeom prst="rect">
              <a:avLst/>
            </a:prstGeom>
            <a:noFill/>
            <a:ln>
              <a:miter lim="800000"/>
              <a:headEnd/>
              <a:tailEnd/>
            </a:ln>
          </p:spPr>
          <p:txBody>
            <a:bodyPr/>
            <a:lstStyle/>
            <a:p>
              <a:pPr eaLnBrk="0" hangingPunct="0">
                <a:defRPr/>
              </a:pPr>
              <a:r>
                <a:rPr lang="zh-CN" altLang="en-US" sz="2000" b="1" kern="0" dirty="0">
                  <a:solidFill>
                    <a:srgbClr val="692AA2"/>
                  </a:solidFill>
                  <a:latin typeface="+mj-lt"/>
                  <a:ea typeface="楷体_GB2312" pitchFamily="49" charset="-122"/>
                  <a:cs typeface="+mj-cs"/>
                </a:rPr>
                <a:t>一名白血病患儿的自画像</a:t>
              </a:r>
            </a:p>
          </p:txBody>
        </p:sp>
        <p:pic>
          <p:nvPicPr>
            <p:cNvPr id="8" name="Picture 4" descr="自我画像"/>
            <p:cNvPicPr>
              <a:picLocks noChangeAspect="1" noChangeArrowheads="1"/>
            </p:cNvPicPr>
            <p:nvPr/>
          </p:nvPicPr>
          <p:blipFill>
            <a:blip r:embed="rId2">
              <a:extLst>
                <a:ext uri="{28A0092B-C50C-407E-A947-70E740481C1C}">
                  <a14:useLocalDpi xmlns:a14="http://schemas.microsoft.com/office/drawing/2010/main" val="0"/>
                </a:ext>
              </a:extLst>
            </a:blip>
            <a:srcRect r="28349"/>
            <a:stretch>
              <a:fillRect/>
            </a:stretch>
          </p:blipFill>
          <p:spPr bwMode="auto">
            <a:xfrm>
              <a:off x="3690111" y="1600366"/>
              <a:ext cx="2409132" cy="252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749041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五、自我概念</a:t>
            </a:r>
            <a:endParaRPr lang="zh-CN" altLang="en-US" dirty="0"/>
          </a:p>
        </p:txBody>
      </p:sp>
      <p:sp>
        <p:nvSpPr>
          <p:cNvPr id="3" name="内容占位符 2"/>
          <p:cNvSpPr>
            <a:spLocks noGrp="1"/>
          </p:cNvSpPr>
          <p:nvPr>
            <p:ph idx="1"/>
          </p:nvPr>
        </p:nvSpPr>
        <p:spPr/>
        <p:txBody>
          <a:bodyPr/>
          <a:lstStyle/>
          <a:p>
            <a:pPr marL="0" indent="0">
              <a:buNone/>
            </a:pPr>
            <a:r>
              <a:rPr lang="zh-CN" altLang="zh-CN" dirty="0"/>
              <a:t>（四）相关护理诊断</a:t>
            </a:r>
          </a:p>
          <a:p>
            <a:pPr lvl="1"/>
            <a:r>
              <a:rPr lang="zh-CN" altLang="zh-CN" dirty="0"/>
              <a:t>身体意象紊乱</a:t>
            </a:r>
          </a:p>
          <a:p>
            <a:pPr lvl="1"/>
            <a:r>
              <a:rPr lang="zh-CN" altLang="zh-CN" dirty="0"/>
              <a:t>自我认同紊乱</a:t>
            </a:r>
          </a:p>
          <a:p>
            <a:pPr lvl="1"/>
            <a:r>
              <a:rPr lang="zh-CN" altLang="zh-CN" dirty="0"/>
              <a:t>情境性低自尊</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5174412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50"/>
            <a:ext cx="9144000" cy="608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未知"/>
          <p:cNvSpPr>
            <a:spLocks noChangeArrowheads="1"/>
          </p:cNvSpPr>
          <p:nvPr/>
        </p:nvSpPr>
        <p:spPr bwMode="auto">
          <a:xfrm>
            <a:off x="0" y="1792288"/>
            <a:ext cx="9097963" cy="341312"/>
          </a:xfrm>
          <a:custGeom>
            <a:avLst/>
            <a:gdLst>
              <a:gd name="T0" fmla="*/ 0 w 5731"/>
              <a:gd name="T1" fmla="*/ 0 h 808"/>
              <a:gd name="T2" fmla="*/ 2147483647 w 5731"/>
              <a:gd name="T3" fmla="*/ 2147483647 h 808"/>
              <a:gd name="T4" fmla="*/ 2147483647 w 5731"/>
              <a:gd name="T5" fmla="*/ 2147483647 h 808"/>
              <a:gd name="T6" fmla="*/ 2147483647 w 5731"/>
              <a:gd name="T7" fmla="*/ 2147483647 h 808"/>
              <a:gd name="T8" fmla="*/ 2147483647 w 5731"/>
              <a:gd name="T9" fmla="*/ 2147483647 h 808"/>
              <a:gd name="T10" fmla="*/ 2147483647 w 5731"/>
              <a:gd name="T11" fmla="*/ 2147483647 h 808"/>
              <a:gd name="T12" fmla="*/ 0 w 5731"/>
              <a:gd name="T13" fmla="*/ 0 h 808"/>
              <a:gd name="T14" fmla="*/ 0 60000 65536"/>
              <a:gd name="T15" fmla="*/ 0 60000 65536"/>
              <a:gd name="T16" fmla="*/ 0 60000 65536"/>
              <a:gd name="T17" fmla="*/ 0 60000 65536"/>
              <a:gd name="T18" fmla="*/ 0 60000 65536"/>
              <a:gd name="T19" fmla="*/ 0 60000 65536"/>
              <a:gd name="T20" fmla="*/ 0 60000 65536"/>
              <a:gd name="T21" fmla="*/ 0 w 5731"/>
              <a:gd name="T22" fmla="*/ 0 h 808"/>
              <a:gd name="T23" fmla="*/ 5731 w 5731"/>
              <a:gd name="T24" fmla="*/ 808 h 8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4100" name="Group 4"/>
          <p:cNvGrpSpPr>
            <a:grpSpLocks/>
          </p:cNvGrpSpPr>
          <p:nvPr/>
        </p:nvGrpSpPr>
        <p:grpSpPr bwMode="auto">
          <a:xfrm>
            <a:off x="0" y="0"/>
            <a:ext cx="9144000" cy="2089150"/>
            <a:chOff x="0" y="0"/>
            <a:chExt cx="5760" cy="1316"/>
          </a:xfrm>
        </p:grpSpPr>
        <p:grpSp>
          <p:nvGrpSpPr>
            <p:cNvPr id="4116" name="Group 5"/>
            <p:cNvGrpSpPr>
              <a:grpSpLocks/>
            </p:cNvGrpSpPr>
            <p:nvPr/>
          </p:nvGrpSpPr>
          <p:grpSpPr bwMode="auto">
            <a:xfrm flipV="1">
              <a:off x="18" y="0"/>
              <a:ext cx="5742" cy="1128"/>
              <a:chOff x="0" y="0"/>
              <a:chExt cx="5760" cy="1680"/>
            </a:xfrm>
          </p:grpSpPr>
          <p:sp>
            <p:nvSpPr>
              <p:cNvPr id="4118" name="Rectangle 6"/>
              <p:cNvSpPr>
                <a:spLocks noChangeArrowheads="1"/>
              </p:cNvSpPr>
              <p:nvPr/>
            </p:nvSpPr>
            <p:spPr bwMode="auto">
              <a:xfrm>
                <a:off x="0" y="0"/>
                <a:ext cx="5760" cy="168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b="0">
                  <a:sym typeface="Verdana" pitchFamily="34" charset="0"/>
                </a:endParaRPr>
              </a:p>
            </p:txBody>
          </p:sp>
          <p:sp>
            <p:nvSpPr>
              <p:cNvPr id="4119" name="Rectangle 7"/>
              <p:cNvSpPr>
                <a:spLocks noChangeArrowheads="1"/>
              </p:cNvSpPr>
              <p:nvPr/>
            </p:nvSpPr>
            <p:spPr bwMode="auto">
              <a:xfrm>
                <a:off x="0" y="0"/>
                <a:ext cx="5760" cy="9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b="0">
                  <a:sym typeface="Verdana" pitchFamily="34" charset="0"/>
                </a:endParaRPr>
              </a:p>
            </p:txBody>
          </p:sp>
        </p:grpSp>
        <p:sp>
          <p:nvSpPr>
            <p:cNvPr id="4117" name="未知"/>
            <p:cNvSpPr>
              <a:spLocks noChangeArrowheads="1"/>
            </p:cNvSpPr>
            <p:nvPr/>
          </p:nvSpPr>
          <p:spPr bwMode="auto">
            <a:xfrm>
              <a:off x="0" y="1092"/>
              <a:ext cx="5731" cy="224"/>
            </a:xfrm>
            <a:custGeom>
              <a:avLst/>
              <a:gdLst>
                <a:gd name="T0" fmla="*/ 0 w 5731"/>
                <a:gd name="T1" fmla="*/ 0 h 842"/>
                <a:gd name="T2" fmla="*/ 26 w 5731"/>
                <a:gd name="T3" fmla="*/ 0 h 842"/>
                <a:gd name="T4" fmla="*/ 1795 w 5731"/>
                <a:gd name="T5" fmla="*/ 0 h 842"/>
                <a:gd name="T6" fmla="*/ 3821 w 5731"/>
                <a:gd name="T7" fmla="*/ 0 h 842"/>
                <a:gd name="T8" fmla="*/ 5731 w 5731"/>
                <a:gd name="T9" fmla="*/ 0 h 842"/>
                <a:gd name="T10" fmla="*/ 5693 w 5731"/>
                <a:gd name="T11" fmla="*/ 0 h 842"/>
                <a:gd name="T12" fmla="*/ 0 w 5731"/>
                <a:gd name="T13" fmla="*/ 0 h 842"/>
                <a:gd name="T14" fmla="*/ 0 60000 65536"/>
                <a:gd name="T15" fmla="*/ 0 60000 65536"/>
                <a:gd name="T16" fmla="*/ 0 60000 65536"/>
                <a:gd name="T17" fmla="*/ 0 60000 65536"/>
                <a:gd name="T18" fmla="*/ 0 60000 65536"/>
                <a:gd name="T19" fmla="*/ 0 60000 65536"/>
                <a:gd name="T20" fmla="*/ 0 60000 65536"/>
                <a:gd name="T21" fmla="*/ 0 w 5731"/>
                <a:gd name="T22" fmla="*/ 0 h 842"/>
                <a:gd name="T23" fmla="*/ 5731 w 5731"/>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4101" name="Group 9"/>
          <p:cNvGrpSpPr>
            <a:grpSpLocks/>
          </p:cNvGrpSpPr>
          <p:nvPr/>
        </p:nvGrpSpPr>
        <p:grpSpPr bwMode="auto">
          <a:xfrm>
            <a:off x="0" y="4689475"/>
            <a:ext cx="9144000" cy="2168525"/>
            <a:chOff x="0" y="0"/>
            <a:chExt cx="5760" cy="1412"/>
          </a:xfrm>
        </p:grpSpPr>
        <p:grpSp>
          <p:nvGrpSpPr>
            <p:cNvPr id="4110" name="Group 10"/>
            <p:cNvGrpSpPr>
              <a:grpSpLocks/>
            </p:cNvGrpSpPr>
            <p:nvPr/>
          </p:nvGrpSpPr>
          <p:grpSpPr bwMode="auto">
            <a:xfrm>
              <a:off x="18" y="230"/>
              <a:ext cx="5742" cy="1182"/>
              <a:chOff x="0" y="0"/>
              <a:chExt cx="5760" cy="1676"/>
            </a:xfrm>
          </p:grpSpPr>
          <p:sp>
            <p:nvSpPr>
              <p:cNvPr id="4114" name="Rectangle 11"/>
              <p:cNvSpPr>
                <a:spLocks noChangeArrowheads="1"/>
              </p:cNvSpPr>
              <p:nvPr/>
            </p:nvSpPr>
            <p:spPr bwMode="auto">
              <a:xfrm>
                <a:off x="0" y="0"/>
                <a:ext cx="5760" cy="167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b="0">
                  <a:sym typeface="Verdana" pitchFamily="34" charset="0"/>
                </a:endParaRPr>
              </a:p>
            </p:txBody>
          </p:sp>
          <p:sp>
            <p:nvSpPr>
              <p:cNvPr id="4115" name="Rectangle 12"/>
              <p:cNvSpPr>
                <a:spLocks noChangeArrowheads="1"/>
              </p:cNvSpPr>
              <p:nvPr/>
            </p:nvSpPr>
            <p:spPr bwMode="auto">
              <a:xfrm>
                <a:off x="0" y="0"/>
                <a:ext cx="5760" cy="9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b="0">
                  <a:sym typeface="Verdana" pitchFamily="34" charset="0"/>
                </a:endParaRPr>
              </a:p>
            </p:txBody>
          </p:sp>
        </p:grpSp>
        <p:grpSp>
          <p:nvGrpSpPr>
            <p:cNvPr id="4111" name="Group 13"/>
            <p:cNvGrpSpPr>
              <a:grpSpLocks/>
            </p:cNvGrpSpPr>
            <p:nvPr/>
          </p:nvGrpSpPr>
          <p:grpSpPr bwMode="auto">
            <a:xfrm>
              <a:off x="0" y="0"/>
              <a:ext cx="5731" cy="264"/>
              <a:chOff x="0" y="0"/>
              <a:chExt cx="5731" cy="426"/>
            </a:xfrm>
          </p:grpSpPr>
          <p:sp>
            <p:nvSpPr>
              <p:cNvPr id="4112" name="未知"/>
              <p:cNvSpPr>
                <a:spLocks noChangeArrowheads="1"/>
              </p:cNvSpPr>
              <p:nvPr/>
            </p:nvSpPr>
            <p:spPr bwMode="auto">
              <a:xfrm flipV="1">
                <a:off x="0" y="0"/>
                <a:ext cx="5731" cy="364"/>
              </a:xfrm>
              <a:custGeom>
                <a:avLst/>
                <a:gdLst>
                  <a:gd name="T0" fmla="*/ 0 w 5731"/>
                  <a:gd name="T1" fmla="*/ 0 h 808"/>
                  <a:gd name="T2" fmla="*/ 19 w 5731"/>
                  <a:gd name="T3" fmla="*/ 1 h 808"/>
                  <a:gd name="T4" fmla="*/ 1824 w 5731"/>
                  <a:gd name="T5" fmla="*/ 3 h 808"/>
                  <a:gd name="T6" fmla="*/ 3946 w 5731"/>
                  <a:gd name="T7" fmla="*/ 3 h 808"/>
                  <a:gd name="T8" fmla="*/ 5731 w 5731"/>
                  <a:gd name="T9" fmla="*/ 1 h 808"/>
                  <a:gd name="T10" fmla="*/ 5722 w 5731"/>
                  <a:gd name="T11" fmla="*/ 0 h 808"/>
                  <a:gd name="T12" fmla="*/ 0 w 5731"/>
                  <a:gd name="T13" fmla="*/ 0 h 808"/>
                  <a:gd name="T14" fmla="*/ 0 60000 65536"/>
                  <a:gd name="T15" fmla="*/ 0 60000 65536"/>
                  <a:gd name="T16" fmla="*/ 0 60000 65536"/>
                  <a:gd name="T17" fmla="*/ 0 60000 65536"/>
                  <a:gd name="T18" fmla="*/ 0 60000 65536"/>
                  <a:gd name="T19" fmla="*/ 0 60000 65536"/>
                  <a:gd name="T20" fmla="*/ 0 60000 65536"/>
                  <a:gd name="T21" fmla="*/ 0 w 5731"/>
                  <a:gd name="T22" fmla="*/ 0 h 808"/>
                  <a:gd name="T23" fmla="*/ 5731 w 5731"/>
                  <a:gd name="T24" fmla="*/ 808 h 8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13" name="未知"/>
              <p:cNvSpPr>
                <a:spLocks noChangeArrowheads="1"/>
              </p:cNvSpPr>
              <p:nvPr/>
            </p:nvSpPr>
            <p:spPr bwMode="auto">
              <a:xfrm flipV="1">
                <a:off x="0" y="47"/>
                <a:ext cx="5731" cy="379"/>
              </a:xfrm>
              <a:custGeom>
                <a:avLst/>
                <a:gdLst>
                  <a:gd name="T0" fmla="*/ 0 w 5731"/>
                  <a:gd name="T1" fmla="*/ 0 h 842"/>
                  <a:gd name="T2" fmla="*/ 26 w 5731"/>
                  <a:gd name="T3" fmla="*/ 1 h 842"/>
                  <a:gd name="T4" fmla="*/ 1795 w 5731"/>
                  <a:gd name="T5" fmla="*/ 3 h 842"/>
                  <a:gd name="T6" fmla="*/ 3821 w 5731"/>
                  <a:gd name="T7" fmla="*/ 3 h 842"/>
                  <a:gd name="T8" fmla="*/ 5731 w 5731"/>
                  <a:gd name="T9" fmla="*/ 1 h 842"/>
                  <a:gd name="T10" fmla="*/ 5693 w 5731"/>
                  <a:gd name="T11" fmla="*/ 0 h 842"/>
                  <a:gd name="T12" fmla="*/ 0 w 5731"/>
                  <a:gd name="T13" fmla="*/ 0 h 842"/>
                  <a:gd name="T14" fmla="*/ 0 60000 65536"/>
                  <a:gd name="T15" fmla="*/ 0 60000 65536"/>
                  <a:gd name="T16" fmla="*/ 0 60000 65536"/>
                  <a:gd name="T17" fmla="*/ 0 60000 65536"/>
                  <a:gd name="T18" fmla="*/ 0 60000 65536"/>
                  <a:gd name="T19" fmla="*/ 0 60000 65536"/>
                  <a:gd name="T20" fmla="*/ 0 60000 65536"/>
                  <a:gd name="T21" fmla="*/ 0 w 5731"/>
                  <a:gd name="T22" fmla="*/ 0 h 842"/>
                  <a:gd name="T23" fmla="*/ 5731 w 5731"/>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4102" name="Group 16"/>
          <p:cNvGrpSpPr>
            <a:grpSpLocks/>
          </p:cNvGrpSpPr>
          <p:nvPr/>
        </p:nvGrpSpPr>
        <p:grpSpPr bwMode="auto">
          <a:xfrm>
            <a:off x="0" y="0"/>
            <a:ext cx="9144000" cy="6867525"/>
            <a:chOff x="0" y="0"/>
            <a:chExt cx="5760" cy="4326"/>
          </a:xfrm>
        </p:grpSpPr>
        <p:sp>
          <p:nvSpPr>
            <p:cNvPr id="4105" name="AutoShape 17"/>
            <p:cNvSpPr>
              <a:spLocks noChangeArrowheads="1"/>
            </p:cNvSpPr>
            <p:nvPr/>
          </p:nvSpPr>
          <p:spPr bwMode="auto">
            <a:xfrm>
              <a:off x="27" y="24"/>
              <a:ext cx="5709" cy="4272"/>
            </a:xfrm>
            <a:prstGeom prst="roundRect">
              <a:avLst>
                <a:gd name="adj" fmla="val 6227"/>
              </a:avLst>
            </a:prstGeom>
            <a:noFill/>
            <a:ln w="76200">
              <a:solidFill>
                <a:schemeClr val="bg1"/>
              </a:solidFill>
              <a:bevel/>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lang="zh-CN" altLang="zh-CN" b="0">
                <a:sym typeface="Verdana" pitchFamily="34" charset="0"/>
              </a:endParaRPr>
            </a:p>
          </p:txBody>
        </p:sp>
        <p:sp>
          <p:nvSpPr>
            <p:cNvPr id="4106" name="未知"/>
            <p:cNvSpPr>
              <a:spLocks noChangeArrowheads="1"/>
            </p:cNvSpPr>
            <p:nvPr/>
          </p:nvSpPr>
          <p:spPr bwMode="auto">
            <a:xfrm>
              <a:off x="3" y="0"/>
              <a:ext cx="288" cy="288"/>
            </a:xfrm>
            <a:custGeom>
              <a:avLst/>
              <a:gdLst>
                <a:gd name="T0" fmla="*/ 0 w 336"/>
                <a:gd name="T1" fmla="*/ 6 h 384"/>
                <a:gd name="T2" fmla="*/ 0 w 336"/>
                <a:gd name="T3" fmla="*/ 52 h 384"/>
                <a:gd name="T4" fmla="*/ 33 w 336"/>
                <a:gd name="T5" fmla="*/ 26 h 384"/>
                <a:gd name="T6" fmla="*/ 65 w 336"/>
                <a:gd name="T7" fmla="*/ 6 h 384"/>
                <a:gd name="T8" fmla="*/ 115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07" name="未知"/>
            <p:cNvSpPr>
              <a:spLocks noChangeArrowheads="1"/>
            </p:cNvSpPr>
            <p:nvPr/>
          </p:nvSpPr>
          <p:spPr bwMode="auto">
            <a:xfrm rot="-5408600">
              <a:off x="-47" y="4030"/>
              <a:ext cx="336" cy="242"/>
            </a:xfrm>
            <a:custGeom>
              <a:avLst/>
              <a:gdLst>
                <a:gd name="T0" fmla="*/ 0 w 336"/>
                <a:gd name="T1" fmla="*/ 2 h 384"/>
                <a:gd name="T2" fmla="*/ 0 w 336"/>
                <a:gd name="T3" fmla="*/ 15 h 384"/>
                <a:gd name="T4" fmla="*/ 96 w 336"/>
                <a:gd name="T5" fmla="*/ 8 h 384"/>
                <a:gd name="T6" fmla="*/ 192 w 336"/>
                <a:gd name="T7" fmla="*/ 2 h 384"/>
                <a:gd name="T8" fmla="*/ 336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08" name="未知"/>
            <p:cNvSpPr>
              <a:spLocks noChangeArrowheads="1"/>
            </p:cNvSpPr>
            <p:nvPr/>
          </p:nvSpPr>
          <p:spPr bwMode="auto">
            <a:xfrm>
              <a:off x="5520" y="3978"/>
              <a:ext cx="240" cy="348"/>
            </a:xfrm>
            <a:custGeom>
              <a:avLst/>
              <a:gdLst>
                <a:gd name="T0" fmla="*/ 207 w 246"/>
                <a:gd name="T1" fmla="*/ 0 h 348"/>
                <a:gd name="T2" fmla="*/ 137 w 246"/>
                <a:gd name="T3" fmla="*/ 196 h 348"/>
                <a:gd name="T4" fmla="*/ 70 w 246"/>
                <a:gd name="T5" fmla="*/ 282 h 348"/>
                <a:gd name="T6" fmla="*/ 0 w 246"/>
                <a:gd name="T7" fmla="*/ 342 h 348"/>
                <a:gd name="T8" fmla="*/ 207 w 246"/>
                <a:gd name="T9" fmla="*/ 348 h 348"/>
                <a:gd name="T10" fmla="*/ 0 60000 65536"/>
                <a:gd name="T11" fmla="*/ 0 60000 65536"/>
                <a:gd name="T12" fmla="*/ 0 60000 65536"/>
                <a:gd name="T13" fmla="*/ 0 60000 65536"/>
                <a:gd name="T14" fmla="*/ 0 60000 65536"/>
                <a:gd name="T15" fmla="*/ 0 w 246"/>
                <a:gd name="T16" fmla="*/ 0 h 348"/>
                <a:gd name="T17" fmla="*/ 246 w 246"/>
                <a:gd name="T18" fmla="*/ 348 h 348"/>
              </a:gdLst>
              <a:ahLst/>
              <a:cxnLst>
                <a:cxn ang="T10">
                  <a:pos x="T0" y="T1"/>
                </a:cxn>
                <a:cxn ang="T11">
                  <a:pos x="T2" y="T3"/>
                </a:cxn>
                <a:cxn ang="T12">
                  <a:pos x="T4" y="T5"/>
                </a:cxn>
                <a:cxn ang="T13">
                  <a:pos x="T6" y="T7"/>
                </a:cxn>
                <a:cxn ang="T14">
                  <a:pos x="T8" y="T9"/>
                </a:cxn>
              </a:cxnLst>
              <a:rect l="T15" t="T16" r="T17" b="T18"/>
              <a:pathLst>
                <a:path w="246" h="348">
                  <a:moveTo>
                    <a:pt x="246" y="0"/>
                  </a:moveTo>
                  <a:lnTo>
                    <a:pt x="164" y="196"/>
                  </a:lnTo>
                  <a:lnTo>
                    <a:pt x="84" y="282"/>
                  </a:lnTo>
                  <a:lnTo>
                    <a:pt x="0" y="342"/>
                  </a:lnTo>
                  <a:lnTo>
                    <a:pt x="246" y="348"/>
                  </a:ln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09" name="未知"/>
            <p:cNvSpPr>
              <a:spLocks noChangeArrowheads="1"/>
            </p:cNvSpPr>
            <p:nvPr/>
          </p:nvSpPr>
          <p:spPr bwMode="auto">
            <a:xfrm rot="5400000">
              <a:off x="5472" y="0"/>
              <a:ext cx="288" cy="288"/>
            </a:xfrm>
            <a:custGeom>
              <a:avLst/>
              <a:gdLst>
                <a:gd name="T0" fmla="*/ 0 w 336"/>
                <a:gd name="T1" fmla="*/ 6 h 384"/>
                <a:gd name="T2" fmla="*/ 0 w 336"/>
                <a:gd name="T3" fmla="*/ 52 h 384"/>
                <a:gd name="T4" fmla="*/ 33 w 336"/>
                <a:gd name="T5" fmla="*/ 26 h 384"/>
                <a:gd name="T6" fmla="*/ 65 w 336"/>
                <a:gd name="T7" fmla="*/ 6 h 384"/>
                <a:gd name="T8" fmla="*/ 115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pic>
        <p:nvPicPr>
          <p:cNvPr id="4103" name="Picture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333375"/>
            <a:ext cx="648017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Rectangle 2"/>
          <p:cNvSpPr>
            <a:spLocks noGrp="1" noChangeArrowheads="1"/>
          </p:cNvSpPr>
          <p:nvPr>
            <p:ph type="ctrTitle" idx="4294967295"/>
          </p:nvPr>
        </p:nvSpPr>
        <p:spPr>
          <a:xfrm>
            <a:off x="468313" y="2349500"/>
            <a:ext cx="5181600" cy="2286000"/>
          </a:xfrm>
        </p:spPr>
        <p:txBody>
          <a:bodyPr/>
          <a:lstStyle/>
          <a:p>
            <a:r>
              <a:rPr lang="zh-CN" altLang="zh-CN" sz="3600" b="1" dirty="0" smtClean="0">
                <a:ea typeface="宋体" pitchFamily="2" charset="-122"/>
              </a:rPr>
              <a:t>第三节   社会评估</a:t>
            </a:r>
            <a:br>
              <a:rPr lang="zh-CN" altLang="zh-CN" sz="3600" b="1" dirty="0" smtClean="0">
                <a:ea typeface="宋体" pitchFamily="2" charset="-122"/>
              </a:rPr>
            </a:br>
            <a:endParaRPr lang="zh-CN" altLang="zh-CN" sz="3600" b="1" dirty="0" smtClean="0">
              <a:ea typeface="宋体" pitchFamily="2" charset="-122"/>
            </a:endParaRPr>
          </a:p>
        </p:txBody>
      </p:sp>
    </p:spTree>
    <p:extLst>
      <p:ext uri="{BB962C8B-B14F-4D97-AF65-F5344CB8AC3E}">
        <p14:creationId xmlns:p14="http://schemas.microsoft.com/office/powerpoint/2010/main" val="42526557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一、角色评估</a:t>
            </a:r>
            <a:endParaRPr lang="zh-CN" altLang="en-US" dirty="0"/>
          </a:p>
        </p:txBody>
      </p:sp>
      <p:sp>
        <p:nvSpPr>
          <p:cNvPr id="4" name="内容占位符 3"/>
          <p:cNvSpPr>
            <a:spLocks noGrp="1"/>
          </p:cNvSpPr>
          <p:nvPr>
            <p:ph idx="1"/>
          </p:nvPr>
        </p:nvSpPr>
        <p:spPr/>
        <p:txBody>
          <a:bodyPr/>
          <a:lstStyle/>
          <a:p>
            <a:pPr marL="0" indent="0">
              <a:buNone/>
            </a:pPr>
            <a:r>
              <a:rPr lang="zh-CN" altLang="zh-CN" dirty="0"/>
              <a:t>（一）基础知识</a:t>
            </a:r>
          </a:p>
          <a:p>
            <a:pPr marL="457200" lvl="1" indent="0">
              <a:buNone/>
            </a:pPr>
            <a:r>
              <a:rPr lang="en-US" altLang="zh-CN" dirty="0"/>
              <a:t>1</a:t>
            </a:r>
            <a:r>
              <a:rPr lang="zh-CN" altLang="zh-CN" dirty="0"/>
              <a:t>．角色的</a:t>
            </a:r>
            <a:r>
              <a:rPr lang="zh-CN" altLang="zh-CN" dirty="0" smtClean="0"/>
              <a:t>定义</a:t>
            </a:r>
            <a:endParaRPr lang="en-US" altLang="zh-CN" dirty="0" smtClean="0"/>
          </a:p>
          <a:p>
            <a:pPr lvl="2"/>
            <a:r>
              <a:rPr lang="zh-CN" altLang="en-US" dirty="0" smtClean="0"/>
              <a:t>角色</a:t>
            </a:r>
            <a:r>
              <a:rPr lang="zh-CN" altLang="en-US" dirty="0"/>
              <a:t>（</a:t>
            </a:r>
            <a:r>
              <a:rPr lang="en-US" altLang="zh-CN" dirty="0"/>
              <a:t>role</a:t>
            </a:r>
            <a:r>
              <a:rPr lang="zh-CN" altLang="en-US" dirty="0"/>
              <a:t>）又叫社会</a:t>
            </a:r>
            <a:r>
              <a:rPr lang="zh-CN" altLang="en-US" dirty="0" smtClean="0"/>
              <a:t>角色</a:t>
            </a:r>
            <a:endParaRPr lang="en-US" altLang="zh-CN" dirty="0" smtClean="0"/>
          </a:p>
          <a:p>
            <a:pPr lvl="2"/>
            <a:r>
              <a:rPr lang="zh-CN" altLang="en-US" dirty="0" smtClean="0"/>
              <a:t>是</a:t>
            </a:r>
            <a:r>
              <a:rPr lang="zh-CN" altLang="en-US" dirty="0"/>
              <a:t>指个体与其社会地位、身份相一致的行为方式及相应的心理状态</a:t>
            </a:r>
          </a:p>
        </p:txBody>
      </p:sp>
      <p:sp>
        <p:nvSpPr>
          <p:cNvPr id="3" name="日期占位符 2"/>
          <p:cNvSpPr>
            <a:spLocks noGrp="1"/>
          </p:cNvSpPr>
          <p:nvPr>
            <p:ph type="dt" sz="half" idx="11"/>
          </p:nvPr>
        </p:nvSpPr>
        <p:spPr/>
        <p:txBody>
          <a:bodyPr/>
          <a:lstStyle/>
          <a:p>
            <a:pPr>
              <a:defRPr/>
            </a:pPr>
            <a:r>
              <a:rPr lang="zh-CN" altLang="zh-CN" smtClean="0"/>
              <a:t>www.pumpress.com.cn</a:t>
            </a:r>
            <a:endParaRPr lang="zh-CN" altLang="zh-CN" sz="1800" b="1">
              <a:solidFill>
                <a:schemeClr val="tx1"/>
              </a:solidFill>
              <a:latin typeface="Arial" pitchFamily="34" charset="0"/>
            </a:endParaRPr>
          </a:p>
        </p:txBody>
      </p:sp>
      <p:pic>
        <p:nvPicPr>
          <p:cNvPr id="5" name="Picture 5" descr="235112-14050Q20G96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3789040"/>
            <a:ext cx="4138092" cy="25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06959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一、角色评估</a:t>
            </a:r>
            <a:endParaRPr lang="zh-CN" altLang="en-US" dirty="0"/>
          </a:p>
        </p:txBody>
      </p:sp>
      <p:sp>
        <p:nvSpPr>
          <p:cNvPr id="4" name="内容占位符 3"/>
          <p:cNvSpPr>
            <a:spLocks noGrp="1"/>
          </p:cNvSpPr>
          <p:nvPr>
            <p:ph idx="1"/>
          </p:nvPr>
        </p:nvSpPr>
        <p:spPr/>
        <p:txBody>
          <a:bodyPr/>
          <a:lstStyle/>
          <a:p>
            <a:pPr marL="457200" lvl="1" indent="0">
              <a:buNone/>
            </a:pPr>
            <a:r>
              <a:rPr lang="en-US" altLang="zh-CN" dirty="0" smtClean="0"/>
              <a:t>2</a:t>
            </a:r>
            <a:r>
              <a:rPr lang="zh-CN" altLang="zh-CN" dirty="0"/>
              <a:t>．角色分类</a:t>
            </a:r>
          </a:p>
          <a:p>
            <a:pPr lvl="2"/>
            <a:r>
              <a:rPr lang="zh-CN" altLang="zh-CN" dirty="0" smtClean="0"/>
              <a:t>先</a:t>
            </a:r>
            <a:r>
              <a:rPr lang="zh-CN" altLang="zh-CN" dirty="0"/>
              <a:t>赋角色和成就</a:t>
            </a:r>
            <a:r>
              <a:rPr lang="zh-CN" altLang="zh-CN" dirty="0" smtClean="0"/>
              <a:t>角色</a:t>
            </a:r>
            <a:endParaRPr lang="en-US" altLang="zh-CN" dirty="0" smtClean="0"/>
          </a:p>
          <a:p>
            <a:pPr lvl="2"/>
            <a:r>
              <a:rPr lang="zh-CN" altLang="zh-CN" dirty="0"/>
              <a:t>规定型角色和开放型角色</a:t>
            </a:r>
          </a:p>
          <a:p>
            <a:pPr lvl="2"/>
            <a:r>
              <a:rPr lang="zh-CN" altLang="zh-CN" dirty="0"/>
              <a:t>功利型角色和表现型角色</a:t>
            </a:r>
          </a:p>
          <a:p>
            <a:pPr lvl="2"/>
            <a:r>
              <a:rPr lang="zh-CN" altLang="zh-CN" dirty="0"/>
              <a:t>自觉角色和不自觉角色</a:t>
            </a:r>
          </a:p>
          <a:p>
            <a:pPr marL="457200" lvl="1" indent="0">
              <a:buNone/>
            </a:pPr>
            <a:endParaRPr lang="zh-CN" altLang="zh-CN" dirty="0"/>
          </a:p>
          <a:p>
            <a:endParaRPr lang="zh-CN" altLang="en-US" dirty="0"/>
          </a:p>
        </p:txBody>
      </p:sp>
      <p:sp>
        <p:nvSpPr>
          <p:cNvPr id="3" name="日期占位符 2"/>
          <p:cNvSpPr>
            <a:spLocks noGrp="1"/>
          </p:cNvSpPr>
          <p:nvPr>
            <p:ph type="dt" sz="half" idx="11"/>
          </p:nvPr>
        </p:nvSpPr>
        <p:spPr/>
        <p:txBody>
          <a:bodyPr/>
          <a:lstStyle/>
          <a:p>
            <a:pPr>
              <a:defRPr/>
            </a:pPr>
            <a:r>
              <a:rPr lang="zh-CN" altLang="zh-CN" smtClean="0"/>
              <a:t>www.pumpress.com.cn</a:t>
            </a:r>
            <a:endParaRPr lang="zh-CN" altLang="zh-CN" sz="1800" b="1">
              <a:solidFill>
                <a:schemeClr val="tx1"/>
              </a:solidFill>
              <a:latin typeface="Arial" pitchFamily="34" charset="0"/>
            </a:endParaRPr>
          </a:p>
        </p:txBody>
      </p:sp>
    </p:spTree>
    <p:extLst>
      <p:ext uri="{BB962C8B-B14F-4D97-AF65-F5344CB8AC3E}">
        <p14:creationId xmlns:p14="http://schemas.microsoft.com/office/powerpoint/2010/main" val="22689276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圆角矩形 24"/>
          <p:cNvSpPr/>
          <p:nvPr/>
        </p:nvSpPr>
        <p:spPr>
          <a:xfrm>
            <a:off x="814958" y="3717032"/>
            <a:ext cx="2460354" cy="2351447"/>
          </a:xfrm>
          <a:prstGeom prst="roundRect">
            <a:avLst/>
          </a:prstGeom>
        </p:spPr>
        <p:style>
          <a:lnRef idx="3">
            <a:schemeClr val="lt1"/>
          </a:lnRef>
          <a:fillRef idx="1">
            <a:schemeClr val="accent2"/>
          </a:fillRef>
          <a:effectRef idx="1">
            <a:schemeClr val="accent2"/>
          </a:effectRef>
          <a:fontRef idx="minor">
            <a:schemeClr val="lt1"/>
          </a:fontRef>
        </p:style>
        <p:txBody>
          <a:bodyPr lIns="36000" rIns="36000" rtlCol="0" anchor="ctr"/>
          <a:lstStyle/>
          <a:p>
            <a:r>
              <a:rPr lang="zh-CN" altLang="zh-CN" sz="2400" dirty="0" smtClean="0">
                <a:latin typeface="华文细黑" pitchFamily="2" charset="-122"/>
                <a:ea typeface="华文细黑" pitchFamily="2" charset="-122"/>
              </a:rPr>
              <a:t>个体</a:t>
            </a:r>
            <a:r>
              <a:rPr lang="zh-CN" altLang="zh-CN" sz="2400" dirty="0">
                <a:latin typeface="华文细黑" pitchFamily="2" charset="-122"/>
                <a:ea typeface="华文细黑" pitchFamily="2" charset="-122"/>
              </a:rPr>
              <a:t>认识自己和他人的身份、地位以及各种社会角色的区别与联系的过程</a:t>
            </a:r>
            <a:endParaRPr lang="zh-CN" altLang="en-US" sz="2400" dirty="0">
              <a:latin typeface="华文细黑" pitchFamily="2" charset="-122"/>
              <a:ea typeface="华文细黑" pitchFamily="2" charset="-122"/>
            </a:endParaRPr>
          </a:p>
        </p:txBody>
      </p:sp>
      <p:sp>
        <p:nvSpPr>
          <p:cNvPr id="26" name="圆角矩形 25"/>
          <p:cNvSpPr/>
          <p:nvPr/>
        </p:nvSpPr>
        <p:spPr>
          <a:xfrm>
            <a:off x="5720718" y="3717032"/>
            <a:ext cx="2460354" cy="2351447"/>
          </a:xfrm>
          <a:prstGeom prst="roundRect">
            <a:avLst/>
          </a:prstGeom>
        </p:spPr>
        <p:style>
          <a:lnRef idx="3">
            <a:schemeClr val="lt1"/>
          </a:lnRef>
          <a:fillRef idx="1">
            <a:schemeClr val="accent2"/>
          </a:fillRef>
          <a:effectRef idx="1">
            <a:schemeClr val="accent2"/>
          </a:effectRef>
          <a:fontRef idx="minor">
            <a:schemeClr val="lt1"/>
          </a:fontRef>
        </p:style>
        <p:txBody>
          <a:bodyPr lIns="36000" rIns="36000" rtlCol="0" anchor="ctr"/>
          <a:lstStyle/>
          <a:p>
            <a:r>
              <a:rPr lang="zh-CN" altLang="zh-CN" sz="2400" dirty="0" smtClean="0">
                <a:ea typeface="宋体" pitchFamily="2" charset="-122"/>
              </a:rPr>
              <a:t>个体</a:t>
            </a:r>
            <a:r>
              <a:rPr lang="zh-CN" altLang="zh-CN" sz="2400" dirty="0">
                <a:ea typeface="宋体" pitchFamily="2" charset="-122"/>
              </a:rPr>
              <a:t>为达到自己所认识的角色要求而采取行动的过程，也是角色的成熟过程</a:t>
            </a:r>
            <a:endParaRPr lang="zh-CN" altLang="en-US" sz="2400" dirty="0">
              <a:latin typeface="华文细黑" pitchFamily="2" charset="-122"/>
              <a:ea typeface="华文细黑" pitchFamily="2" charset="-122"/>
            </a:endParaRPr>
          </a:p>
        </p:txBody>
      </p:sp>
      <p:sp>
        <p:nvSpPr>
          <p:cNvPr id="2" name="标题 1"/>
          <p:cNvSpPr>
            <a:spLocks noGrp="1"/>
          </p:cNvSpPr>
          <p:nvPr>
            <p:ph type="title"/>
          </p:nvPr>
        </p:nvSpPr>
        <p:spPr/>
        <p:txBody>
          <a:bodyPr/>
          <a:lstStyle/>
          <a:p>
            <a:r>
              <a:rPr lang="zh-CN" altLang="en-US" dirty="0">
                <a:ea typeface="宋体" pitchFamily="2" charset="-122"/>
              </a:rPr>
              <a:t>一、角色评估</a:t>
            </a:r>
            <a:endParaRPr lang="zh-CN" altLang="en-US" dirty="0"/>
          </a:p>
        </p:txBody>
      </p:sp>
      <p:sp>
        <p:nvSpPr>
          <p:cNvPr id="3" name="内容占位符 2"/>
          <p:cNvSpPr>
            <a:spLocks noGrp="1"/>
          </p:cNvSpPr>
          <p:nvPr>
            <p:ph idx="1"/>
          </p:nvPr>
        </p:nvSpPr>
        <p:spPr/>
        <p:txBody>
          <a:bodyPr/>
          <a:lstStyle/>
          <a:p>
            <a:pPr marL="400050" lvl="1" indent="0">
              <a:buNone/>
            </a:pPr>
            <a:r>
              <a:rPr lang="en-US" altLang="zh-CN" dirty="0" smtClean="0"/>
              <a:t>3</a:t>
            </a:r>
            <a:r>
              <a:rPr lang="zh-CN" altLang="zh-CN" dirty="0" smtClean="0"/>
              <a:t>．角色的形成</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pSp>
        <p:nvGrpSpPr>
          <p:cNvPr id="5" name="Group 3"/>
          <p:cNvGrpSpPr>
            <a:grpSpLocks/>
          </p:cNvGrpSpPr>
          <p:nvPr/>
        </p:nvGrpSpPr>
        <p:grpSpPr bwMode="auto">
          <a:xfrm>
            <a:off x="814958" y="3041305"/>
            <a:ext cx="3406933" cy="842879"/>
            <a:chOff x="0" y="0"/>
            <a:chExt cx="1814" cy="755"/>
          </a:xfrm>
        </p:grpSpPr>
        <p:sp>
          <p:nvSpPr>
            <p:cNvPr id="6" name="AutoShape 4"/>
            <p:cNvSpPr>
              <a:spLocks noChangeArrowheads="1"/>
            </p:cNvSpPr>
            <p:nvPr/>
          </p:nvSpPr>
          <p:spPr bwMode="auto">
            <a:xfrm>
              <a:off x="0" y="61"/>
              <a:ext cx="1310" cy="694"/>
            </a:xfrm>
            <a:prstGeom prst="roundRect">
              <a:avLst>
                <a:gd name="adj" fmla="val 16667"/>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endParaRPr lang="zh-CN" altLang="zh-CN" b="0">
                <a:solidFill>
                  <a:srgbClr val="692AA2"/>
                </a:solidFill>
                <a:latin typeface="Verdana" pitchFamily="34" charset="0"/>
                <a:sym typeface="Verdana" pitchFamily="34" charset="0"/>
              </a:endParaRPr>
            </a:p>
          </p:txBody>
        </p:sp>
        <p:sp>
          <p:nvSpPr>
            <p:cNvPr id="7" name="Text Box 5"/>
            <p:cNvSpPr>
              <a:spLocks noChangeArrowheads="1"/>
            </p:cNvSpPr>
            <p:nvPr/>
          </p:nvSpPr>
          <p:spPr bwMode="auto">
            <a:xfrm>
              <a:off x="54" y="154"/>
              <a:ext cx="1284" cy="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dirty="0" smtClean="0">
                  <a:solidFill>
                    <a:srgbClr val="692AA2"/>
                  </a:solidFill>
                  <a:latin typeface="华文细黑" pitchFamily="2" charset="-122"/>
                  <a:ea typeface="华文细黑" pitchFamily="2" charset="-122"/>
                  <a:sym typeface="Verdana" pitchFamily="34" charset="0"/>
                </a:rPr>
                <a:t>角色认知阶段</a:t>
              </a:r>
              <a:endParaRPr lang="zh-CN" altLang="en-US" dirty="0">
                <a:solidFill>
                  <a:srgbClr val="692AA2"/>
                </a:solidFill>
                <a:latin typeface="华文细黑" pitchFamily="2" charset="-122"/>
                <a:ea typeface="华文细黑" pitchFamily="2" charset="-122"/>
                <a:sym typeface="Verdana" pitchFamily="34" charset="0"/>
              </a:endParaRPr>
            </a:p>
          </p:txBody>
        </p:sp>
        <p:sp>
          <p:nvSpPr>
            <p:cNvPr id="8" name="Freeform 6"/>
            <p:cNvSpPr>
              <a:spLocks noChangeArrowheads="1"/>
            </p:cNvSpPr>
            <p:nvPr/>
          </p:nvSpPr>
          <p:spPr bwMode="auto">
            <a:xfrm>
              <a:off x="1310" y="0"/>
              <a:ext cx="504" cy="622"/>
            </a:xfrm>
            <a:custGeom>
              <a:avLst/>
              <a:gdLst>
                <a:gd name="T0" fmla="*/ 507 w 580"/>
                <a:gd name="T1" fmla="*/ 0 h 798"/>
                <a:gd name="T2" fmla="*/ 505 w 580"/>
                <a:gd name="T3" fmla="*/ 76 h 798"/>
                <a:gd name="T4" fmla="*/ 496 w 580"/>
                <a:gd name="T5" fmla="*/ 153 h 798"/>
                <a:gd name="T6" fmla="*/ 483 w 580"/>
                <a:gd name="T7" fmla="*/ 218 h 798"/>
                <a:gd name="T8" fmla="*/ 460 w 580"/>
                <a:gd name="T9" fmla="*/ 282 h 798"/>
                <a:gd name="T10" fmla="*/ 432 w 580"/>
                <a:gd name="T11" fmla="*/ 339 h 798"/>
                <a:gd name="T12" fmla="*/ 395 w 580"/>
                <a:gd name="T13" fmla="*/ 391 h 798"/>
                <a:gd name="T14" fmla="*/ 352 w 580"/>
                <a:gd name="T15" fmla="*/ 441 h 798"/>
                <a:gd name="T16" fmla="*/ 300 w 580"/>
                <a:gd name="T17" fmla="*/ 486 h 798"/>
                <a:gd name="T18" fmla="*/ 235 w 580"/>
                <a:gd name="T19" fmla="*/ 529 h 798"/>
                <a:gd name="T20" fmla="*/ 166 w 580"/>
                <a:gd name="T21" fmla="*/ 569 h 798"/>
                <a:gd name="T22" fmla="*/ 166 w 580"/>
                <a:gd name="T23" fmla="*/ 693 h 798"/>
                <a:gd name="T24" fmla="*/ 0 w 580"/>
                <a:gd name="T25" fmla="*/ 446 h 798"/>
                <a:gd name="T26" fmla="*/ 166 w 580"/>
                <a:gd name="T27" fmla="*/ 200 h 798"/>
                <a:gd name="T28" fmla="*/ 166 w 580"/>
                <a:gd name="T29" fmla="*/ 323 h 798"/>
                <a:gd name="T30" fmla="*/ 196 w 580"/>
                <a:gd name="T31" fmla="*/ 319 h 798"/>
                <a:gd name="T32" fmla="*/ 230 w 580"/>
                <a:gd name="T33" fmla="*/ 309 h 798"/>
                <a:gd name="T34" fmla="*/ 268 w 580"/>
                <a:gd name="T35" fmla="*/ 292 h 798"/>
                <a:gd name="T36" fmla="*/ 305 w 580"/>
                <a:gd name="T37" fmla="*/ 269 h 798"/>
                <a:gd name="T38" fmla="*/ 343 w 580"/>
                <a:gd name="T39" fmla="*/ 244 h 798"/>
                <a:gd name="T40" fmla="*/ 378 w 580"/>
                <a:gd name="T41" fmla="*/ 213 h 798"/>
                <a:gd name="T42" fmla="*/ 413 w 580"/>
                <a:gd name="T43" fmla="*/ 180 h 798"/>
                <a:gd name="T44" fmla="*/ 442 w 580"/>
                <a:gd name="T45" fmla="*/ 145 h 798"/>
                <a:gd name="T46" fmla="*/ 469 w 580"/>
                <a:gd name="T47" fmla="*/ 110 h 798"/>
                <a:gd name="T48" fmla="*/ 488 w 580"/>
                <a:gd name="T49" fmla="*/ 71 h 798"/>
                <a:gd name="T50" fmla="*/ 502 w 580"/>
                <a:gd name="T51" fmla="*/ 33 h 798"/>
                <a:gd name="T52" fmla="*/ 505 w 580"/>
                <a:gd name="T53" fmla="*/ 0 h 798"/>
                <a:gd name="T54" fmla="*/ 507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80"/>
                <a:gd name="T85" fmla="*/ 0 h 798"/>
                <a:gd name="T86" fmla="*/ 580 w 580"/>
                <a:gd name="T87" fmla="*/ 798 h 7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99669B"/>
                </a:gs>
                <a:gs pos="100000">
                  <a:srgbClr val="BF9FC1"/>
                </a:gs>
              </a:gsLst>
              <a:lin ang="0" scaled="1"/>
            </a:gra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solidFill>
                  <a:srgbClr val="692AA2"/>
                </a:solidFill>
              </a:endParaRPr>
            </a:p>
          </p:txBody>
        </p:sp>
      </p:grpSp>
      <p:sp>
        <p:nvSpPr>
          <p:cNvPr id="9" name="AutoShape 7"/>
          <p:cNvSpPr>
            <a:spLocks noChangeAspect="1" noChangeArrowheads="1" noTextEdit="1"/>
          </p:cNvSpPr>
          <p:nvPr/>
        </p:nvSpPr>
        <p:spPr bwMode="auto">
          <a:xfrm flipH="1">
            <a:off x="4716413" y="2984155"/>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10" name="Group 8"/>
          <p:cNvGrpSpPr>
            <a:grpSpLocks/>
          </p:cNvGrpSpPr>
          <p:nvPr/>
        </p:nvGrpSpPr>
        <p:grpSpPr bwMode="auto">
          <a:xfrm>
            <a:off x="2399358" y="1556792"/>
            <a:ext cx="4175236" cy="1373511"/>
            <a:chOff x="0" y="0"/>
            <a:chExt cx="1889" cy="1009"/>
          </a:xfrm>
        </p:grpSpPr>
        <p:grpSp>
          <p:nvGrpSpPr>
            <p:cNvPr id="11" name="Group 9"/>
            <p:cNvGrpSpPr>
              <a:grpSpLocks/>
            </p:cNvGrpSpPr>
            <p:nvPr/>
          </p:nvGrpSpPr>
          <p:grpSpPr bwMode="auto">
            <a:xfrm>
              <a:off x="0" y="0"/>
              <a:ext cx="1889" cy="1009"/>
              <a:chOff x="0" y="0"/>
              <a:chExt cx="1889" cy="1009"/>
            </a:xfrm>
          </p:grpSpPr>
          <p:grpSp>
            <p:nvGrpSpPr>
              <p:cNvPr id="13" name="Group 10"/>
              <p:cNvGrpSpPr>
                <a:grpSpLocks/>
              </p:cNvGrpSpPr>
              <p:nvPr/>
            </p:nvGrpSpPr>
            <p:grpSpPr bwMode="auto">
              <a:xfrm>
                <a:off x="0" y="90"/>
                <a:ext cx="1889" cy="919"/>
                <a:chOff x="0" y="0"/>
                <a:chExt cx="1926" cy="937"/>
              </a:xfrm>
            </p:grpSpPr>
            <p:sp>
              <p:nvSpPr>
                <p:cNvPr id="18" name="Oval 11"/>
                <p:cNvSpPr>
                  <a:spLocks noChangeArrowheads="1"/>
                </p:cNvSpPr>
                <p:nvPr/>
              </p:nvSpPr>
              <p:spPr bwMode="auto">
                <a:xfrm>
                  <a:off x="21" y="30"/>
                  <a:ext cx="1905" cy="907"/>
                </a:xfrm>
                <a:prstGeom prst="ellipse">
                  <a:avLst/>
                </a:prstGeom>
                <a:gradFill rotWithShape="1">
                  <a:gsLst>
                    <a:gs pos="0">
                      <a:srgbClr val="DDB523"/>
                    </a:gs>
                    <a:gs pos="100000">
                      <a:srgbClr val="695710"/>
                    </a:gs>
                  </a:gsLst>
                  <a:lin ang="27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zh-CN">
                    <a:solidFill>
                      <a:srgbClr val="046CA6"/>
                    </a:solidFill>
                    <a:sym typeface="Verdana" pitchFamily="34" charset="0"/>
                  </a:endParaRPr>
                </a:p>
              </p:txBody>
            </p:sp>
            <p:sp>
              <p:nvSpPr>
                <p:cNvPr id="19" name="Oval 12"/>
                <p:cNvSpPr>
                  <a:spLocks noChangeArrowheads="1"/>
                </p:cNvSpPr>
                <p:nvPr/>
              </p:nvSpPr>
              <p:spPr bwMode="auto">
                <a:xfrm>
                  <a:off x="0" y="0"/>
                  <a:ext cx="1905" cy="907"/>
                </a:xfrm>
                <a:prstGeom prst="ellipse">
                  <a:avLst/>
                </a:prstGeom>
                <a:gradFill rotWithShape="1">
                  <a:gsLst>
                    <a:gs pos="0">
                      <a:srgbClr val="F0DF9F"/>
                    </a:gs>
                    <a:gs pos="100000">
                      <a:srgbClr val="DDB523"/>
                    </a:gs>
                  </a:gsLst>
                  <a:lin ang="27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zh-CN">
                    <a:solidFill>
                      <a:srgbClr val="046CA6"/>
                    </a:solidFill>
                    <a:sym typeface="Verdana" pitchFamily="34" charset="0"/>
                  </a:endParaRPr>
                </a:p>
              </p:txBody>
            </p:sp>
          </p:grpSp>
          <p:sp>
            <p:nvSpPr>
              <p:cNvPr id="14" name="Oval 13"/>
              <p:cNvSpPr>
                <a:spLocks noChangeArrowheads="1"/>
              </p:cNvSpPr>
              <p:nvPr/>
            </p:nvSpPr>
            <p:spPr bwMode="auto">
              <a:xfrm>
                <a:off x="89" y="0"/>
                <a:ext cx="1691" cy="845"/>
              </a:xfrm>
              <a:prstGeom prst="ellipse">
                <a:avLst/>
              </a:prstGeom>
              <a:gradFill rotWithShape="1">
                <a:gsLst>
                  <a:gs pos="0">
                    <a:srgbClr val="3F5C66"/>
                  </a:gs>
                  <a:gs pos="100000">
                    <a:srgbClr val="8AC8DE"/>
                  </a:gs>
                </a:gsLst>
                <a:lin ang="27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zh-CN">
                  <a:solidFill>
                    <a:srgbClr val="046CA6"/>
                  </a:solidFill>
                  <a:sym typeface="Verdana" pitchFamily="34" charset="0"/>
                </a:endParaRPr>
              </a:p>
            </p:txBody>
          </p:sp>
          <p:sp>
            <p:nvSpPr>
              <p:cNvPr id="15" name="Oval 14"/>
              <p:cNvSpPr>
                <a:spLocks noChangeArrowheads="1"/>
              </p:cNvSpPr>
              <p:nvPr/>
            </p:nvSpPr>
            <p:spPr bwMode="auto">
              <a:xfrm>
                <a:off x="111" y="5"/>
                <a:ext cx="1650" cy="824"/>
              </a:xfrm>
              <a:prstGeom prst="ellipse">
                <a:avLst/>
              </a:prstGeom>
              <a:gradFill rotWithShape="1">
                <a:gsLst>
                  <a:gs pos="0">
                    <a:srgbClr val="8AC8DE"/>
                  </a:gs>
                  <a:gs pos="100000">
                    <a:srgbClr val="D7EEF4"/>
                  </a:gs>
                </a:gsLst>
                <a:lin ang="27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zh-CN">
                  <a:solidFill>
                    <a:srgbClr val="046CA6"/>
                  </a:solidFill>
                  <a:sym typeface="Verdana" pitchFamily="34" charset="0"/>
                </a:endParaRPr>
              </a:p>
            </p:txBody>
          </p:sp>
          <p:sp>
            <p:nvSpPr>
              <p:cNvPr id="16" name="Oval 15"/>
              <p:cNvSpPr>
                <a:spLocks noChangeArrowheads="1"/>
              </p:cNvSpPr>
              <p:nvPr/>
            </p:nvSpPr>
            <p:spPr bwMode="auto">
              <a:xfrm>
                <a:off x="128" y="13"/>
                <a:ext cx="1570" cy="770"/>
              </a:xfrm>
              <a:prstGeom prst="ellipse">
                <a:avLst/>
              </a:prstGeom>
              <a:gradFill rotWithShape="1">
                <a:gsLst>
                  <a:gs pos="0">
                    <a:srgbClr val="6C9DAF"/>
                  </a:gs>
                  <a:gs pos="100000">
                    <a:srgbClr val="8AC8DE"/>
                  </a:gs>
                </a:gsLst>
                <a:lin ang="27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zh-CN">
                  <a:solidFill>
                    <a:srgbClr val="046CA6"/>
                  </a:solidFill>
                  <a:sym typeface="Verdana" pitchFamily="34" charset="0"/>
                </a:endParaRPr>
              </a:p>
            </p:txBody>
          </p:sp>
          <p:sp>
            <p:nvSpPr>
              <p:cNvPr id="17" name="Oval 16"/>
              <p:cNvSpPr>
                <a:spLocks noChangeArrowheads="1"/>
              </p:cNvSpPr>
              <p:nvPr/>
            </p:nvSpPr>
            <p:spPr bwMode="auto">
              <a:xfrm>
                <a:off x="211" y="30"/>
                <a:ext cx="1382" cy="624"/>
              </a:xfrm>
              <a:prstGeom prst="ellipse">
                <a:avLst/>
              </a:prstGeom>
              <a:gradFill rotWithShape="1">
                <a:gsLst>
                  <a:gs pos="0">
                    <a:srgbClr val="FFFFFF"/>
                  </a:gs>
                  <a:gs pos="100000">
                    <a:srgbClr val="8AC8DE"/>
                  </a:gs>
                </a:gsLst>
                <a:lin ang="27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endParaRPr lang="zh-CN" altLang="zh-CN">
                  <a:solidFill>
                    <a:srgbClr val="046CA6"/>
                  </a:solidFill>
                  <a:sym typeface="Verdana" pitchFamily="34" charset="0"/>
                </a:endParaRPr>
              </a:p>
            </p:txBody>
          </p:sp>
        </p:grpSp>
        <p:sp>
          <p:nvSpPr>
            <p:cNvPr id="12" name="Text Box 17"/>
            <p:cNvSpPr>
              <a:spLocks noChangeArrowheads="1"/>
            </p:cNvSpPr>
            <p:nvPr/>
          </p:nvSpPr>
          <p:spPr bwMode="auto">
            <a:xfrm>
              <a:off x="383" y="172"/>
              <a:ext cx="1060"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dirty="0">
                  <a:solidFill>
                    <a:srgbClr val="FF0066"/>
                  </a:solidFill>
                  <a:sym typeface="Verdana" pitchFamily="34" charset="0"/>
                </a:rPr>
                <a:t>角色的形成</a:t>
              </a:r>
              <a:endParaRPr lang="zh-CN" altLang="en-US" dirty="0">
                <a:sym typeface="Verdana" pitchFamily="34" charset="0"/>
              </a:endParaRPr>
            </a:p>
          </p:txBody>
        </p:sp>
      </p:grpSp>
      <p:grpSp>
        <p:nvGrpSpPr>
          <p:cNvPr id="20" name="Group 18"/>
          <p:cNvGrpSpPr>
            <a:grpSpLocks/>
          </p:cNvGrpSpPr>
          <p:nvPr/>
        </p:nvGrpSpPr>
        <p:grpSpPr bwMode="auto">
          <a:xfrm>
            <a:off x="5720718" y="3041305"/>
            <a:ext cx="2451682" cy="844560"/>
            <a:chOff x="156" y="0"/>
            <a:chExt cx="1284" cy="730"/>
          </a:xfrm>
        </p:grpSpPr>
        <p:sp>
          <p:nvSpPr>
            <p:cNvPr id="21" name="AutoShape 19"/>
            <p:cNvSpPr>
              <a:spLocks noChangeArrowheads="1"/>
            </p:cNvSpPr>
            <p:nvPr/>
          </p:nvSpPr>
          <p:spPr bwMode="auto">
            <a:xfrm>
              <a:off x="156" y="0"/>
              <a:ext cx="1284" cy="730"/>
            </a:xfrm>
            <a:prstGeom prst="roundRect">
              <a:avLst>
                <a:gd name="adj" fmla="val 16667"/>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endParaRPr lang="zh-CN" altLang="zh-CN" b="0">
                <a:solidFill>
                  <a:srgbClr val="692AA2"/>
                </a:solidFill>
                <a:latin typeface="Verdana" pitchFamily="34" charset="0"/>
                <a:sym typeface="Verdana" pitchFamily="34" charset="0"/>
              </a:endParaRPr>
            </a:p>
          </p:txBody>
        </p:sp>
        <p:sp>
          <p:nvSpPr>
            <p:cNvPr id="22" name="Text Box 20"/>
            <p:cNvSpPr>
              <a:spLocks noChangeArrowheads="1"/>
            </p:cNvSpPr>
            <p:nvPr/>
          </p:nvSpPr>
          <p:spPr bwMode="auto">
            <a:xfrm>
              <a:off x="156" y="148"/>
              <a:ext cx="1284" cy="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0" dirty="0" smtClean="0">
                  <a:solidFill>
                    <a:srgbClr val="692AA2"/>
                  </a:solidFill>
                  <a:latin typeface="华文细黑" pitchFamily="2" charset="-122"/>
                  <a:ea typeface="华文细黑" pitchFamily="2" charset="-122"/>
                  <a:sym typeface="Verdana" pitchFamily="34" charset="0"/>
                </a:rPr>
                <a:t> </a:t>
              </a:r>
              <a:r>
                <a:rPr lang="zh-CN" altLang="en-US" sz="2800" dirty="0" smtClean="0">
                  <a:solidFill>
                    <a:srgbClr val="692AA2"/>
                  </a:solidFill>
                  <a:latin typeface="华文细黑" pitchFamily="2" charset="-122"/>
                  <a:ea typeface="华文细黑" pitchFamily="2" charset="-122"/>
                  <a:sym typeface="Verdana" pitchFamily="34" charset="0"/>
                </a:rPr>
                <a:t>角色</a:t>
              </a:r>
              <a:r>
                <a:rPr lang="zh-CN" altLang="en-US" sz="2800" dirty="0">
                  <a:solidFill>
                    <a:srgbClr val="692AA2"/>
                  </a:solidFill>
                  <a:latin typeface="华文细黑" pitchFamily="2" charset="-122"/>
                  <a:ea typeface="华文细黑" pitchFamily="2" charset="-122"/>
                  <a:sym typeface="Verdana" pitchFamily="34" charset="0"/>
                </a:rPr>
                <a:t>表现</a:t>
              </a:r>
              <a:r>
                <a:rPr lang="zh-CN" altLang="en-US" sz="2800" dirty="0" smtClean="0">
                  <a:solidFill>
                    <a:srgbClr val="692AA2"/>
                  </a:solidFill>
                  <a:latin typeface="华文细黑" pitchFamily="2" charset="-122"/>
                  <a:ea typeface="华文细黑" pitchFamily="2" charset="-122"/>
                  <a:sym typeface="Verdana" pitchFamily="34" charset="0"/>
                </a:rPr>
                <a:t>阶段</a:t>
              </a:r>
              <a:endParaRPr lang="zh-CN" altLang="en-US" dirty="0">
                <a:solidFill>
                  <a:srgbClr val="692AA2"/>
                </a:solidFill>
                <a:latin typeface="华文细黑" pitchFamily="2" charset="-122"/>
                <a:ea typeface="华文细黑" pitchFamily="2" charset="-122"/>
                <a:sym typeface="Verdana" pitchFamily="34" charset="0"/>
              </a:endParaRPr>
            </a:p>
          </p:txBody>
        </p:sp>
      </p:grpSp>
      <p:sp>
        <p:nvSpPr>
          <p:cNvPr id="23" name="Freeform 21"/>
          <p:cNvSpPr>
            <a:spLocks noChangeArrowheads="1"/>
          </p:cNvSpPr>
          <p:nvPr/>
        </p:nvSpPr>
        <p:spPr bwMode="auto">
          <a:xfrm flipH="1">
            <a:off x="4559373" y="3049841"/>
            <a:ext cx="1141635" cy="686979"/>
          </a:xfrm>
          <a:custGeom>
            <a:avLst/>
            <a:gdLst>
              <a:gd name="T0" fmla="*/ 2147483647 w 580"/>
              <a:gd name="T1" fmla="*/ 0 h 798"/>
              <a:gd name="T2" fmla="*/ 2147483647 w 580"/>
              <a:gd name="T3" fmla="*/ 2147483647 h 798"/>
              <a:gd name="T4" fmla="*/ 2147483647 w 580"/>
              <a:gd name="T5" fmla="*/ 2147483647 h 798"/>
              <a:gd name="T6" fmla="*/ 2147483647 w 580"/>
              <a:gd name="T7" fmla="*/ 2147483647 h 798"/>
              <a:gd name="T8" fmla="*/ 2147483647 w 580"/>
              <a:gd name="T9" fmla="*/ 2147483647 h 798"/>
              <a:gd name="T10" fmla="*/ 2147483647 w 580"/>
              <a:gd name="T11" fmla="*/ 2147483647 h 798"/>
              <a:gd name="T12" fmla="*/ 2147483647 w 580"/>
              <a:gd name="T13" fmla="*/ 2147483647 h 798"/>
              <a:gd name="T14" fmla="*/ 2147483647 w 580"/>
              <a:gd name="T15" fmla="*/ 2147483647 h 798"/>
              <a:gd name="T16" fmla="*/ 2147483647 w 580"/>
              <a:gd name="T17" fmla="*/ 2147483647 h 798"/>
              <a:gd name="T18" fmla="*/ 2147483647 w 580"/>
              <a:gd name="T19" fmla="*/ 2147483647 h 798"/>
              <a:gd name="T20" fmla="*/ 2147483647 w 580"/>
              <a:gd name="T21" fmla="*/ 2147483647 h 798"/>
              <a:gd name="T22" fmla="*/ 2147483647 w 580"/>
              <a:gd name="T23" fmla="*/ 2147483647 h 798"/>
              <a:gd name="T24" fmla="*/ 0 w 580"/>
              <a:gd name="T25" fmla="*/ 2147483647 h 798"/>
              <a:gd name="T26" fmla="*/ 2147483647 w 580"/>
              <a:gd name="T27" fmla="*/ 2147483647 h 798"/>
              <a:gd name="T28" fmla="*/ 2147483647 w 580"/>
              <a:gd name="T29" fmla="*/ 2147483647 h 798"/>
              <a:gd name="T30" fmla="*/ 2147483647 w 580"/>
              <a:gd name="T31" fmla="*/ 2147483647 h 798"/>
              <a:gd name="T32" fmla="*/ 2147483647 w 580"/>
              <a:gd name="T33" fmla="*/ 2147483647 h 798"/>
              <a:gd name="T34" fmla="*/ 2147483647 w 580"/>
              <a:gd name="T35" fmla="*/ 2147483647 h 798"/>
              <a:gd name="T36" fmla="*/ 2147483647 w 580"/>
              <a:gd name="T37" fmla="*/ 2147483647 h 798"/>
              <a:gd name="T38" fmla="*/ 2147483647 w 580"/>
              <a:gd name="T39" fmla="*/ 2147483647 h 798"/>
              <a:gd name="T40" fmla="*/ 2147483647 w 580"/>
              <a:gd name="T41" fmla="*/ 2147483647 h 798"/>
              <a:gd name="T42" fmla="*/ 2147483647 w 580"/>
              <a:gd name="T43" fmla="*/ 2147483647 h 798"/>
              <a:gd name="T44" fmla="*/ 2147483647 w 580"/>
              <a:gd name="T45" fmla="*/ 2147483647 h 798"/>
              <a:gd name="T46" fmla="*/ 2147483647 w 580"/>
              <a:gd name="T47" fmla="*/ 2147483647 h 798"/>
              <a:gd name="T48" fmla="*/ 2147483647 w 580"/>
              <a:gd name="T49" fmla="*/ 2147483647 h 798"/>
              <a:gd name="T50" fmla="*/ 2147483647 w 580"/>
              <a:gd name="T51" fmla="*/ 2147483647 h 798"/>
              <a:gd name="T52" fmla="*/ 2147483647 w 580"/>
              <a:gd name="T53" fmla="*/ 0 h 798"/>
              <a:gd name="T54" fmla="*/ 2147483647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80"/>
              <a:gd name="T85" fmla="*/ 0 h 798"/>
              <a:gd name="T86" fmla="*/ 580 w 580"/>
              <a:gd name="T87" fmla="*/ 798 h 7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DDB523"/>
              </a:gs>
              <a:gs pos="100000">
                <a:srgbClr val="F4E9BB"/>
              </a:gs>
            </a:gsLst>
            <a:lin ang="0" scaled="1"/>
          </a:gra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24" name="Rectangle 23"/>
          <p:cNvSpPr>
            <a:spLocks noChangeArrowheads="1"/>
          </p:cNvSpPr>
          <p:nvPr/>
        </p:nvSpPr>
        <p:spPr bwMode="auto">
          <a:xfrm>
            <a:off x="3762325" y="2930180"/>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zh-CN" b="0">
              <a:solidFill>
                <a:srgbClr val="046CA6"/>
              </a:solidFill>
              <a:sym typeface="Verdana" pitchFamily="34" charset="0"/>
            </a:endParaRPr>
          </a:p>
        </p:txBody>
      </p:sp>
    </p:spTree>
    <p:extLst>
      <p:ext uri="{BB962C8B-B14F-4D97-AF65-F5344CB8AC3E}">
        <p14:creationId xmlns:p14="http://schemas.microsoft.com/office/powerpoint/2010/main" val="22824890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一、角色评估</a:t>
            </a:r>
            <a:endParaRPr lang="zh-CN" altLang="en-US" dirty="0"/>
          </a:p>
        </p:txBody>
      </p:sp>
      <p:sp>
        <p:nvSpPr>
          <p:cNvPr id="3" name="内容占位符 2"/>
          <p:cNvSpPr>
            <a:spLocks noGrp="1"/>
          </p:cNvSpPr>
          <p:nvPr>
            <p:ph idx="1"/>
          </p:nvPr>
        </p:nvSpPr>
        <p:spPr/>
        <p:txBody>
          <a:bodyPr/>
          <a:lstStyle/>
          <a:p>
            <a:pPr marL="400050" lvl="1" indent="0">
              <a:buNone/>
            </a:pPr>
            <a:r>
              <a:rPr lang="en-US" altLang="zh-CN" dirty="0"/>
              <a:t>4</a:t>
            </a:r>
            <a:r>
              <a:rPr lang="zh-CN" altLang="zh-CN" dirty="0"/>
              <a:t>．角色适应不良</a:t>
            </a:r>
          </a:p>
          <a:p>
            <a:pPr lvl="2"/>
            <a:r>
              <a:rPr lang="zh-CN" altLang="zh-CN" dirty="0" smtClean="0"/>
              <a:t>不良反应</a:t>
            </a:r>
            <a:endParaRPr lang="en-US" altLang="zh-CN" dirty="0" smtClean="0"/>
          </a:p>
          <a:p>
            <a:pPr lvl="3"/>
            <a:r>
              <a:rPr lang="zh-CN" altLang="zh-CN" dirty="0" smtClean="0"/>
              <a:t>生理</a:t>
            </a:r>
            <a:r>
              <a:rPr lang="zh-CN" altLang="en-US" dirty="0" smtClean="0"/>
              <a:t>方面</a:t>
            </a:r>
            <a:endParaRPr lang="en-US" altLang="zh-CN" dirty="0" smtClean="0"/>
          </a:p>
          <a:p>
            <a:pPr lvl="3"/>
            <a:r>
              <a:rPr lang="zh-CN" altLang="zh-CN" dirty="0" smtClean="0"/>
              <a:t>心理方面</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6" name="Picture 7" descr="u=3589421256,312415418&amp;fm=11&amp;g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573016"/>
            <a:ext cx="2633805" cy="1296268"/>
          </a:xfrm>
          <a:prstGeom prst="rect">
            <a:avLst/>
          </a:prstGeom>
          <a:noFill/>
          <a:ln w="9525">
            <a:noFill/>
            <a:miter lim="800000"/>
            <a:headEnd/>
            <a:tailEnd/>
          </a:ln>
        </p:spPr>
      </p:pic>
      <p:pic>
        <p:nvPicPr>
          <p:cNvPr id="7" name="Picture 8" descr="10110061_4080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02765" y="3573016"/>
            <a:ext cx="2470577" cy="1483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012000000237871368471345799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97504" y="1850026"/>
            <a:ext cx="2681100" cy="1330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19000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一、角色评估</a:t>
            </a:r>
            <a:endParaRPr lang="zh-CN" altLang="en-US" dirty="0"/>
          </a:p>
        </p:txBody>
      </p:sp>
      <p:sp>
        <p:nvSpPr>
          <p:cNvPr id="3" name="内容占位符 2"/>
          <p:cNvSpPr>
            <a:spLocks noGrp="1"/>
          </p:cNvSpPr>
          <p:nvPr>
            <p:ph idx="1"/>
          </p:nvPr>
        </p:nvSpPr>
        <p:spPr/>
        <p:txBody>
          <a:bodyPr/>
          <a:lstStyle/>
          <a:p>
            <a:pPr lvl="2"/>
            <a:r>
              <a:rPr lang="zh-CN" altLang="en-US" dirty="0" smtClean="0"/>
              <a:t>常见类型</a:t>
            </a:r>
            <a:endParaRPr lang="en-US" altLang="zh-CN" dirty="0" smtClean="0"/>
          </a:p>
          <a:p>
            <a:pPr lvl="3">
              <a:defRPr/>
            </a:pPr>
            <a:r>
              <a:rPr lang="zh-CN" altLang="en-US" dirty="0" smtClean="0"/>
              <a:t>角色冲突</a:t>
            </a:r>
            <a:r>
              <a:rPr lang="zh-CN" altLang="en-US" dirty="0"/>
              <a:t>（</a:t>
            </a:r>
            <a:r>
              <a:rPr lang="en-US" altLang="zh-CN" dirty="0"/>
              <a:t>role conflict</a:t>
            </a:r>
            <a:r>
              <a:rPr lang="zh-CN" altLang="en-US" dirty="0"/>
              <a:t>）</a:t>
            </a:r>
            <a:endParaRPr lang="en-US" altLang="zh-CN" dirty="0"/>
          </a:p>
          <a:p>
            <a:pPr lvl="3">
              <a:defRPr/>
            </a:pPr>
            <a:r>
              <a:rPr lang="zh-CN" altLang="en-US" dirty="0"/>
              <a:t>角色模糊（</a:t>
            </a:r>
            <a:r>
              <a:rPr lang="en-US" altLang="zh-CN" dirty="0"/>
              <a:t>role ambiguity</a:t>
            </a:r>
            <a:r>
              <a:rPr lang="zh-CN" altLang="en-US" dirty="0"/>
              <a:t>）</a:t>
            </a:r>
            <a:endParaRPr lang="en-US" altLang="zh-CN" dirty="0"/>
          </a:p>
          <a:p>
            <a:pPr lvl="3">
              <a:defRPr/>
            </a:pPr>
            <a:r>
              <a:rPr lang="zh-CN" altLang="en-US" dirty="0"/>
              <a:t>角色匹配不当</a:t>
            </a:r>
            <a:r>
              <a:rPr lang="en-US" altLang="zh-CN" dirty="0"/>
              <a:t> </a:t>
            </a:r>
            <a:r>
              <a:rPr lang="zh-CN" altLang="en-US" dirty="0"/>
              <a:t>（</a:t>
            </a:r>
            <a:r>
              <a:rPr lang="en-US" altLang="zh-CN" dirty="0"/>
              <a:t>role incongruity</a:t>
            </a:r>
            <a:r>
              <a:rPr lang="zh-CN" altLang="en-US" dirty="0"/>
              <a:t>） </a:t>
            </a:r>
            <a:r>
              <a:rPr lang="en-US" altLang="zh-CN" dirty="0"/>
              <a:t> </a:t>
            </a:r>
            <a:endParaRPr lang="zh-CN" altLang="en-US" dirty="0"/>
          </a:p>
          <a:p>
            <a:pPr lvl="3">
              <a:defRPr/>
            </a:pPr>
            <a:r>
              <a:rPr lang="zh-CN" altLang="en-US" dirty="0"/>
              <a:t>角色负荷过重（</a:t>
            </a:r>
            <a:r>
              <a:rPr lang="en-US" altLang="zh-CN" dirty="0"/>
              <a:t>role overload</a:t>
            </a:r>
            <a:r>
              <a:rPr lang="zh-CN" altLang="en-US" dirty="0"/>
              <a:t>）</a:t>
            </a:r>
            <a:endParaRPr lang="en-US" altLang="zh-CN" dirty="0"/>
          </a:p>
          <a:p>
            <a:pPr lvl="3">
              <a:defRPr/>
            </a:pPr>
            <a:r>
              <a:rPr lang="zh-CN" altLang="en-US" dirty="0"/>
              <a:t>角色负荷不足（</a:t>
            </a:r>
            <a:r>
              <a:rPr lang="en-US" altLang="zh-CN" dirty="0"/>
              <a:t>role </a:t>
            </a:r>
            <a:r>
              <a:rPr lang="en-US" altLang="zh-CN" dirty="0" err="1"/>
              <a:t>underload</a:t>
            </a:r>
            <a:r>
              <a:rPr lang="zh-CN" altLang="en-US" dirty="0"/>
              <a:t>）</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158757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二、心理社会评估的方法</a:t>
            </a:r>
            <a:endParaRPr lang="zh-CN" altLang="en-US" dirty="0"/>
          </a:p>
        </p:txBody>
      </p:sp>
      <p:sp>
        <p:nvSpPr>
          <p:cNvPr id="3" name="内容占位符 2"/>
          <p:cNvSpPr>
            <a:spLocks noGrp="1"/>
          </p:cNvSpPr>
          <p:nvPr>
            <p:ph idx="1"/>
          </p:nvPr>
        </p:nvSpPr>
        <p:spPr/>
        <p:txBody>
          <a:bodyPr/>
          <a:lstStyle/>
          <a:p>
            <a:r>
              <a:rPr lang="zh-CN" altLang="zh-CN" dirty="0" smtClean="0"/>
              <a:t>测量法</a:t>
            </a:r>
          </a:p>
          <a:p>
            <a:pPr lvl="1"/>
            <a:r>
              <a:rPr lang="zh-CN" altLang="zh-CN" dirty="0" smtClean="0"/>
              <a:t>心理测验法</a:t>
            </a:r>
            <a:r>
              <a:rPr lang="en-US" altLang="zh-CN" dirty="0" smtClean="0"/>
              <a:t>(psychological test) </a:t>
            </a:r>
            <a:endParaRPr lang="zh-CN" altLang="zh-CN" dirty="0" smtClean="0"/>
          </a:p>
          <a:p>
            <a:pPr lvl="1"/>
            <a:r>
              <a:rPr lang="zh-CN" altLang="zh-CN" dirty="0" smtClean="0"/>
              <a:t>评定量表法</a:t>
            </a:r>
            <a:r>
              <a:rPr lang="en-US" altLang="zh-CN" dirty="0" smtClean="0"/>
              <a:t>(rating scale) </a:t>
            </a:r>
          </a:p>
          <a:p>
            <a:pPr marL="914400" lvl="2" indent="0">
              <a:buNone/>
            </a:pPr>
            <a:r>
              <a:rPr lang="zh-CN" altLang="en-US" dirty="0" smtClean="0"/>
              <a:t>二</a:t>
            </a:r>
            <a:r>
              <a:rPr lang="zh-CN" altLang="en-US" dirty="0"/>
              <a:t>选一量表、数字等级量</a:t>
            </a:r>
            <a:r>
              <a:rPr lang="zh-CN" altLang="en-US" dirty="0" smtClean="0"/>
              <a:t>表</a:t>
            </a:r>
            <a:endParaRPr lang="en-US" altLang="zh-CN" dirty="0" smtClean="0"/>
          </a:p>
          <a:p>
            <a:pPr marL="914400" lvl="2" indent="0">
              <a:buNone/>
            </a:pPr>
            <a:r>
              <a:rPr lang="zh-CN" altLang="en-US" dirty="0" smtClean="0"/>
              <a:t>描述</a:t>
            </a:r>
            <a:r>
              <a:rPr lang="zh-CN" altLang="en-US" dirty="0"/>
              <a:t>评定量表、</a:t>
            </a:r>
            <a:r>
              <a:rPr lang="en-US" altLang="zh-CN" dirty="0" err="1"/>
              <a:t>Likert</a:t>
            </a:r>
            <a:r>
              <a:rPr lang="zh-CN" altLang="en-US" dirty="0" smtClean="0"/>
              <a:t>评定量表</a:t>
            </a:r>
            <a:endParaRPr lang="en-US" altLang="zh-CN" dirty="0" smtClean="0"/>
          </a:p>
          <a:p>
            <a:pPr marL="914400" lvl="2" indent="0">
              <a:buNone/>
            </a:pPr>
            <a:r>
              <a:rPr lang="zh-CN" altLang="en-US" dirty="0" smtClean="0"/>
              <a:t>检</a:t>
            </a:r>
            <a:r>
              <a:rPr lang="zh-CN" altLang="en-US" dirty="0"/>
              <a:t>核表、语义量表、视觉类似物量</a:t>
            </a:r>
            <a:r>
              <a:rPr lang="zh-CN" altLang="en-US" dirty="0" smtClean="0"/>
              <a:t>表</a:t>
            </a:r>
            <a:r>
              <a:rPr lang="en-US" altLang="zh-CN" dirty="0" smtClean="0"/>
              <a:t> </a:t>
            </a:r>
          </a:p>
          <a:p>
            <a:r>
              <a:rPr lang="zh-CN" altLang="zh-CN" dirty="0" smtClean="0"/>
              <a:t>医学检测法</a:t>
            </a:r>
            <a:endParaRPr lang="en-US" altLang="zh-CN" dirty="0" smtClean="0"/>
          </a:p>
          <a:p>
            <a:pPr lvl="1"/>
            <a:r>
              <a:rPr lang="zh-CN" altLang="en-US" dirty="0"/>
              <a:t>身体</a:t>
            </a:r>
            <a:r>
              <a:rPr lang="zh-CN" altLang="en-US" dirty="0" smtClean="0"/>
              <a:t>评估：血压、心率、呼吸等</a:t>
            </a:r>
            <a:endParaRPr lang="en-US" altLang="zh-CN" dirty="0" smtClean="0"/>
          </a:p>
          <a:p>
            <a:pPr lvl="1"/>
            <a:r>
              <a:rPr lang="zh-CN" altLang="en-US" dirty="0"/>
              <a:t>实验室</a:t>
            </a:r>
            <a:r>
              <a:rPr lang="zh-CN" altLang="en-US" dirty="0" smtClean="0"/>
              <a:t>检查：肾上腺皮质激素等</a:t>
            </a:r>
            <a:endParaRPr lang="zh-CN"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13" descr="表0001"/>
          <p:cNvPicPr>
            <a:picLocks noChangeAspect="1" noChangeArrowheads="1"/>
          </p:cNvPicPr>
          <p:nvPr/>
        </p:nvPicPr>
        <p:blipFill>
          <a:blip r:embed="rId2" cstate="print">
            <a:lum bright="26000"/>
            <a:extLst>
              <a:ext uri="{28A0092B-C50C-407E-A947-70E740481C1C}">
                <a14:useLocalDpi xmlns:a14="http://schemas.microsoft.com/office/drawing/2010/main" val="0"/>
              </a:ext>
            </a:extLst>
          </a:blip>
          <a:srcRect/>
          <a:stretch>
            <a:fillRect/>
          </a:stretch>
        </p:blipFill>
        <p:spPr bwMode="auto">
          <a:xfrm rot="15847808">
            <a:off x="7201055" y="2948665"/>
            <a:ext cx="1410726" cy="10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4" descr="表0002"/>
          <p:cNvPicPr>
            <a:picLocks noChangeAspect="1" noChangeArrowheads="1"/>
          </p:cNvPicPr>
          <p:nvPr/>
        </p:nvPicPr>
        <p:blipFill>
          <a:blip r:embed="rId3" cstate="print">
            <a:lum bright="28000" contrast="14000"/>
            <a:extLst>
              <a:ext uri="{28A0092B-C50C-407E-A947-70E740481C1C}">
                <a14:useLocalDpi xmlns:a14="http://schemas.microsoft.com/office/drawing/2010/main" val="0"/>
              </a:ext>
            </a:extLst>
          </a:blip>
          <a:srcRect/>
          <a:stretch>
            <a:fillRect/>
          </a:stretch>
        </p:blipFill>
        <p:spPr bwMode="auto">
          <a:xfrm rot="14765205">
            <a:off x="6467853" y="1388284"/>
            <a:ext cx="1376076" cy="10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descr="表0004"/>
          <p:cNvPicPr>
            <a:picLocks noChangeAspect="1" noChangeArrowheads="1"/>
          </p:cNvPicPr>
          <p:nvPr/>
        </p:nvPicPr>
        <p:blipFill>
          <a:blip r:embed="rId4" cstate="print">
            <a:lum bright="16000" contrast="38000"/>
            <a:extLst>
              <a:ext uri="{28A0092B-C50C-407E-A947-70E740481C1C}">
                <a14:useLocalDpi xmlns:a14="http://schemas.microsoft.com/office/drawing/2010/main" val="0"/>
              </a:ext>
            </a:extLst>
          </a:blip>
          <a:srcRect/>
          <a:stretch>
            <a:fillRect/>
          </a:stretch>
        </p:blipFill>
        <p:spPr bwMode="auto">
          <a:xfrm rot="14734594">
            <a:off x="7662202" y="1365042"/>
            <a:ext cx="1364922" cy="102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8399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一、角色评估</a:t>
            </a:r>
            <a:endParaRPr lang="zh-CN" altLang="en-US" dirty="0"/>
          </a:p>
        </p:txBody>
      </p:sp>
      <p:sp>
        <p:nvSpPr>
          <p:cNvPr id="3" name="内容占位符 2"/>
          <p:cNvSpPr>
            <a:spLocks noGrp="1"/>
          </p:cNvSpPr>
          <p:nvPr>
            <p:ph idx="1"/>
          </p:nvPr>
        </p:nvSpPr>
        <p:spPr>
          <a:xfrm>
            <a:off x="304800" y="1214422"/>
            <a:ext cx="6089910" cy="5033978"/>
          </a:xfrm>
        </p:spPr>
        <p:txBody>
          <a:bodyPr/>
          <a:lstStyle/>
          <a:p>
            <a:pPr marL="400050" lvl="1" indent="0">
              <a:buNone/>
            </a:pPr>
            <a:r>
              <a:rPr lang="en-US" altLang="zh-CN" dirty="0"/>
              <a:t>5</a:t>
            </a:r>
            <a:r>
              <a:rPr lang="zh-CN" altLang="zh-CN" dirty="0"/>
              <a:t>．患者</a:t>
            </a:r>
            <a:r>
              <a:rPr lang="zh-CN" altLang="zh-CN" dirty="0" smtClean="0"/>
              <a:t>角色</a:t>
            </a:r>
            <a:endParaRPr lang="en-US" altLang="zh-CN" dirty="0" smtClean="0"/>
          </a:p>
          <a:p>
            <a:pPr marL="1071563" lvl="2" indent="-271463"/>
            <a:r>
              <a:rPr lang="zh-CN" altLang="en-US" dirty="0" smtClean="0"/>
              <a:t>定义</a:t>
            </a:r>
            <a:endParaRPr lang="en-US" altLang="zh-CN" dirty="0" smtClean="0"/>
          </a:p>
          <a:p>
            <a:pPr marL="1528763" lvl="3" indent="-271463"/>
            <a:r>
              <a:rPr lang="zh-CN" altLang="zh-CN" dirty="0"/>
              <a:t>当一个人一旦确定自己患病，不管是否得到医生证实，就开始扮演患者角色</a:t>
            </a:r>
            <a:r>
              <a:rPr lang="zh-CN" altLang="zh-CN" dirty="0" smtClean="0"/>
              <a:t>。</a:t>
            </a:r>
            <a:endParaRPr lang="en-US" altLang="zh-CN" dirty="0" smtClean="0"/>
          </a:p>
          <a:p>
            <a:pPr marL="1528763" lvl="3" indent="-271463"/>
            <a:r>
              <a:rPr lang="zh-CN" altLang="zh-CN" dirty="0" smtClean="0"/>
              <a:t>可以</a:t>
            </a:r>
            <a:r>
              <a:rPr lang="zh-CN" altLang="zh-CN" dirty="0"/>
              <a:t>是暂时的，也可以是永久</a:t>
            </a:r>
            <a:r>
              <a:rPr lang="zh-CN" altLang="zh-CN" dirty="0" smtClean="0"/>
              <a:t>的</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内容占位符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1988840"/>
            <a:ext cx="2505719" cy="1884933"/>
          </a:xfrm>
          <a:prstGeom prst="rect">
            <a:avLst/>
          </a:prstGeom>
          <a:noFill/>
          <a:ln w="9525">
            <a:noFill/>
            <a:miter lim="800000"/>
            <a:headEnd/>
            <a:tailEnd/>
          </a:ln>
        </p:spPr>
      </p:pic>
    </p:spTree>
    <p:extLst>
      <p:ext uri="{BB962C8B-B14F-4D97-AF65-F5344CB8AC3E}">
        <p14:creationId xmlns:p14="http://schemas.microsoft.com/office/powerpoint/2010/main" val="14825271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一、角色评估</a:t>
            </a:r>
            <a:endParaRPr lang="zh-CN" altLang="en-US" dirty="0"/>
          </a:p>
        </p:txBody>
      </p:sp>
      <p:sp>
        <p:nvSpPr>
          <p:cNvPr id="3" name="内容占位符 2"/>
          <p:cNvSpPr>
            <a:spLocks noGrp="1"/>
          </p:cNvSpPr>
          <p:nvPr>
            <p:ph idx="1"/>
          </p:nvPr>
        </p:nvSpPr>
        <p:spPr/>
        <p:txBody>
          <a:bodyPr/>
          <a:lstStyle/>
          <a:p>
            <a:pPr lvl="1"/>
            <a:r>
              <a:rPr lang="zh-CN" altLang="en-US" dirty="0" smtClean="0"/>
              <a:t>患者角色适应不良的常见类型</a:t>
            </a:r>
            <a:endParaRPr lang="en-US" altLang="zh-CN" dirty="0" smtClean="0"/>
          </a:p>
          <a:p>
            <a:pPr lvl="2"/>
            <a:r>
              <a:rPr lang="zh-CN" altLang="zh-CN" dirty="0" smtClean="0"/>
              <a:t>患者</a:t>
            </a:r>
            <a:r>
              <a:rPr lang="zh-CN" altLang="zh-CN" dirty="0"/>
              <a:t>角色冲突</a:t>
            </a:r>
          </a:p>
          <a:p>
            <a:pPr lvl="2"/>
            <a:r>
              <a:rPr lang="zh-CN" altLang="zh-CN" dirty="0" smtClean="0"/>
              <a:t>患者</a:t>
            </a:r>
            <a:r>
              <a:rPr lang="zh-CN" altLang="zh-CN" dirty="0"/>
              <a:t>角色缺如</a:t>
            </a:r>
          </a:p>
          <a:p>
            <a:pPr lvl="2"/>
            <a:r>
              <a:rPr lang="zh-CN" altLang="zh-CN" dirty="0" smtClean="0"/>
              <a:t>患者</a:t>
            </a:r>
            <a:r>
              <a:rPr lang="zh-CN" altLang="zh-CN" dirty="0"/>
              <a:t>角色消退</a:t>
            </a:r>
          </a:p>
          <a:p>
            <a:pPr lvl="2"/>
            <a:r>
              <a:rPr lang="zh-CN" altLang="zh-CN" dirty="0" smtClean="0"/>
              <a:t>患者</a:t>
            </a:r>
            <a:r>
              <a:rPr lang="zh-CN" altLang="zh-CN" dirty="0"/>
              <a:t>角色</a:t>
            </a:r>
            <a:r>
              <a:rPr lang="zh-CN" altLang="zh-CN" dirty="0" smtClean="0"/>
              <a:t>强化</a:t>
            </a:r>
            <a:endParaRPr lang="en-US" altLang="zh-CN" dirty="0" smtClean="0"/>
          </a:p>
          <a:p>
            <a:pPr lvl="1"/>
            <a:r>
              <a:rPr lang="zh-CN" altLang="zh-CN" dirty="0"/>
              <a:t>影响患者角色适应的因素</a:t>
            </a:r>
          </a:p>
          <a:p>
            <a:pPr lvl="2"/>
            <a:r>
              <a:rPr lang="zh-CN" altLang="en-US" dirty="0">
                <a:ea typeface="宋体" pitchFamily="2" charset="-122"/>
              </a:rPr>
              <a:t>疾病的性质和严重程度</a:t>
            </a:r>
            <a:endParaRPr lang="en-US" altLang="zh-CN" dirty="0">
              <a:ea typeface="宋体" pitchFamily="2" charset="-122"/>
            </a:endParaRPr>
          </a:p>
          <a:p>
            <a:pPr lvl="2"/>
            <a:r>
              <a:rPr lang="zh-CN" altLang="en-US" dirty="0" smtClean="0">
                <a:ea typeface="宋体" pitchFamily="2" charset="-122"/>
              </a:rPr>
              <a:t>年龄、性别</a:t>
            </a:r>
            <a:endParaRPr lang="en-US" altLang="zh-CN" dirty="0">
              <a:ea typeface="宋体" pitchFamily="2" charset="-122"/>
            </a:endParaRPr>
          </a:p>
          <a:p>
            <a:pPr lvl="2"/>
            <a:r>
              <a:rPr lang="zh-CN" altLang="en-US" dirty="0">
                <a:ea typeface="宋体" pitchFamily="2" charset="-122"/>
              </a:rPr>
              <a:t>家庭、社会支持系统</a:t>
            </a:r>
            <a:endParaRPr lang="en-US" altLang="zh-CN" dirty="0">
              <a:ea typeface="宋体" pitchFamily="2" charset="-122"/>
            </a:endParaRPr>
          </a:p>
          <a:p>
            <a:pPr lvl="2"/>
            <a:r>
              <a:rPr lang="zh-CN" altLang="en-US" dirty="0">
                <a:ea typeface="宋体" pitchFamily="2" charset="-122"/>
              </a:rPr>
              <a:t>经济状况</a:t>
            </a:r>
            <a:endParaRPr lang="en-US" altLang="zh-CN" dirty="0">
              <a:ea typeface="宋体" pitchFamily="2" charset="-122"/>
            </a:endParaRPr>
          </a:p>
          <a:p>
            <a:pPr lvl="2"/>
            <a:r>
              <a:rPr lang="zh-CN" altLang="en-US" dirty="0">
                <a:ea typeface="宋体" pitchFamily="2" charset="-122"/>
              </a:rPr>
              <a:t>其他</a:t>
            </a:r>
          </a:p>
          <a:p>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图片 3"/>
          <p:cNvPicPr>
            <a:picLocks noChangeAspect="1" noChangeArrowheads="1"/>
          </p:cNvPicPr>
          <p:nvPr/>
        </p:nvPicPr>
        <p:blipFill rotWithShape="1">
          <a:blip r:embed="rId2">
            <a:extLst>
              <a:ext uri="{28A0092B-C50C-407E-A947-70E740481C1C}">
                <a14:useLocalDpi xmlns:a14="http://schemas.microsoft.com/office/drawing/2010/main" val="0"/>
              </a:ext>
            </a:extLst>
          </a:blip>
          <a:srcRect l="13022" t="25807" r="8532"/>
          <a:stretch/>
        </p:blipFill>
        <p:spPr bwMode="auto">
          <a:xfrm>
            <a:off x="6588224" y="1875210"/>
            <a:ext cx="1645280"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79298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一、角色评估</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t>（二）评估方法</a:t>
            </a:r>
            <a:endParaRPr lang="en-US" altLang="zh-CN" dirty="0" smtClean="0"/>
          </a:p>
          <a:p>
            <a:pPr lvl="1"/>
            <a:r>
              <a:rPr lang="zh-CN" altLang="en-US" dirty="0" smtClean="0"/>
              <a:t>会谈</a:t>
            </a:r>
            <a:endParaRPr lang="en-US" altLang="zh-CN" dirty="0" smtClean="0"/>
          </a:p>
          <a:p>
            <a:pPr lvl="2"/>
            <a:r>
              <a:rPr lang="zh-CN" altLang="zh-CN" dirty="0"/>
              <a:t>角色数量</a:t>
            </a:r>
          </a:p>
          <a:p>
            <a:pPr lvl="2"/>
            <a:r>
              <a:rPr lang="zh-CN" altLang="zh-CN" dirty="0"/>
              <a:t>角色感知</a:t>
            </a:r>
          </a:p>
          <a:p>
            <a:pPr lvl="2"/>
            <a:r>
              <a:rPr lang="zh-CN" altLang="zh-CN" dirty="0"/>
              <a:t>角色满意度</a:t>
            </a:r>
          </a:p>
          <a:p>
            <a:pPr lvl="2"/>
            <a:r>
              <a:rPr lang="zh-CN" altLang="zh-CN" dirty="0" smtClean="0"/>
              <a:t>角色紧张</a:t>
            </a:r>
            <a:endParaRPr lang="en-US" altLang="zh-CN" dirty="0" smtClean="0"/>
          </a:p>
          <a:p>
            <a:pPr lvl="1"/>
            <a:r>
              <a:rPr lang="zh-CN" altLang="zh-CN" dirty="0" smtClean="0"/>
              <a:t>观察法</a:t>
            </a:r>
            <a:endParaRPr lang="en-US" altLang="zh-CN" dirty="0" smtClean="0"/>
          </a:p>
          <a:p>
            <a:pPr lvl="2"/>
            <a:r>
              <a:rPr lang="zh-CN" altLang="en-US" dirty="0"/>
              <a:t>语言、行为等外在</a:t>
            </a:r>
            <a:r>
              <a:rPr lang="zh-CN" altLang="en-US" dirty="0" smtClean="0"/>
              <a:t>表现</a:t>
            </a:r>
            <a:endParaRPr lang="en-US" altLang="zh-CN" dirty="0" smtClean="0"/>
          </a:p>
          <a:p>
            <a:pPr lvl="2"/>
            <a:r>
              <a:rPr lang="zh-CN" altLang="en-US" dirty="0"/>
              <a:t>生理变化</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117334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a typeface="宋体" pitchFamily="2" charset="-122"/>
              </a:rPr>
              <a:t>一、角色评估</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t>（三）相关护理诊断</a:t>
            </a:r>
            <a:endParaRPr lang="en-US" altLang="zh-CN" dirty="0" smtClean="0"/>
          </a:p>
          <a:p>
            <a:pPr lvl="1"/>
            <a:r>
              <a:rPr lang="zh-CN" altLang="zh-CN" dirty="0"/>
              <a:t>父母角色冲突</a:t>
            </a:r>
            <a:endParaRPr lang="zh-CN" altLang="zh-CN" sz="2200" dirty="0"/>
          </a:p>
          <a:p>
            <a:pPr lvl="1"/>
            <a:r>
              <a:rPr lang="zh-CN" altLang="zh-CN" dirty="0" smtClean="0"/>
              <a:t>关系无效</a:t>
            </a:r>
            <a:r>
              <a:rPr lang="en-US" altLang="zh-CN" dirty="0" smtClean="0"/>
              <a:t>/</a:t>
            </a:r>
            <a:r>
              <a:rPr lang="zh-CN" altLang="zh-CN" dirty="0"/>
              <a:t>有关系无效的危险</a:t>
            </a:r>
          </a:p>
          <a:p>
            <a:pPr lvl="1"/>
            <a:r>
              <a:rPr lang="zh-CN" altLang="zh-CN" dirty="0" smtClean="0"/>
              <a:t>照顾</a:t>
            </a:r>
            <a:r>
              <a:rPr lang="zh-CN" altLang="zh-CN" dirty="0"/>
              <a:t>者</a:t>
            </a:r>
            <a:r>
              <a:rPr lang="zh-CN" altLang="zh-CN" dirty="0" smtClean="0"/>
              <a:t>角色紧张</a:t>
            </a:r>
            <a:r>
              <a:rPr lang="en-US" altLang="zh-CN" dirty="0" smtClean="0"/>
              <a:t>/</a:t>
            </a:r>
            <a:r>
              <a:rPr lang="zh-CN" altLang="en-US" dirty="0" smtClean="0"/>
              <a:t>有</a:t>
            </a:r>
            <a:r>
              <a:rPr lang="zh-CN" altLang="zh-CN" dirty="0" smtClean="0"/>
              <a:t>照顾</a:t>
            </a:r>
            <a:r>
              <a:rPr lang="zh-CN" altLang="zh-CN" dirty="0"/>
              <a:t>者</a:t>
            </a:r>
            <a:r>
              <a:rPr lang="zh-CN" altLang="zh-CN" dirty="0" smtClean="0"/>
              <a:t>角色紧张</a:t>
            </a:r>
            <a:r>
              <a:rPr lang="zh-CN" altLang="en-US" dirty="0" smtClean="0"/>
              <a:t>的危险</a:t>
            </a:r>
            <a:endParaRPr lang="en-US" altLang="zh-CN" dirty="0" smtClean="0"/>
          </a:p>
          <a:p>
            <a:pPr lvl="1"/>
            <a:r>
              <a:rPr lang="zh-CN" altLang="zh-CN" dirty="0"/>
              <a:t>社会交往障碍</a:t>
            </a:r>
            <a:endParaRPr lang="zh-CN" altLang="zh-CN" sz="2200" dirty="0"/>
          </a:p>
          <a:p>
            <a:pPr lvl="1"/>
            <a:endParaRPr lang="zh-CN" altLang="zh-CN" dirty="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963200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二、家庭评估</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t>（一）基础知识</a:t>
            </a:r>
            <a:endParaRPr lang="en-US" altLang="zh-CN" dirty="0" smtClean="0"/>
          </a:p>
          <a:p>
            <a:pPr marL="457200" lvl="1" indent="0">
              <a:buNone/>
            </a:pPr>
            <a:r>
              <a:rPr lang="en-US" altLang="zh-CN" dirty="0" smtClean="0"/>
              <a:t>1</a:t>
            </a:r>
            <a:r>
              <a:rPr lang="zh-CN" altLang="zh-CN" dirty="0" smtClean="0"/>
              <a:t>．家庭</a:t>
            </a:r>
            <a:r>
              <a:rPr lang="zh-CN" altLang="zh-CN" dirty="0"/>
              <a:t>的</a:t>
            </a:r>
            <a:r>
              <a:rPr lang="zh-CN" altLang="zh-CN" dirty="0" smtClean="0"/>
              <a:t>定义</a:t>
            </a:r>
            <a:endParaRPr lang="en-US" altLang="zh-CN" dirty="0" smtClean="0"/>
          </a:p>
          <a:p>
            <a:pPr lvl="2"/>
            <a:r>
              <a:rPr lang="zh-CN" altLang="zh-CN" dirty="0" smtClean="0"/>
              <a:t>家庭</a:t>
            </a:r>
            <a:r>
              <a:rPr lang="zh-CN" altLang="zh-CN" dirty="0"/>
              <a:t>（</a:t>
            </a:r>
            <a:r>
              <a:rPr lang="en-US" altLang="zh-CN" dirty="0"/>
              <a:t>family</a:t>
            </a:r>
            <a:r>
              <a:rPr lang="zh-CN" altLang="zh-CN" dirty="0"/>
              <a:t>）是基于婚姻、血缘或收养关系而形成的社会</a:t>
            </a:r>
            <a:r>
              <a:rPr lang="zh-CN" altLang="zh-CN" dirty="0" smtClean="0"/>
              <a:t>共同体</a:t>
            </a:r>
            <a:endParaRPr lang="en-US" altLang="zh-CN" dirty="0" smtClean="0"/>
          </a:p>
          <a:p>
            <a:pPr lvl="2"/>
            <a:r>
              <a:rPr lang="zh-CN" altLang="zh-CN" dirty="0" smtClean="0"/>
              <a:t>是</a:t>
            </a:r>
            <a:r>
              <a:rPr lang="zh-CN" altLang="zh-CN" dirty="0"/>
              <a:t>社会生活的</a:t>
            </a:r>
            <a:r>
              <a:rPr lang="zh-CN" altLang="zh-CN" dirty="0" smtClean="0"/>
              <a:t>基本单位</a:t>
            </a:r>
            <a:endParaRPr lang="zh-CN" altLang="zh-CN" dirty="0"/>
          </a:p>
          <a:p>
            <a:pPr marL="400050" lvl="1" indent="0">
              <a:buNone/>
            </a:pPr>
            <a:r>
              <a:rPr lang="en-US" altLang="zh-CN" dirty="0"/>
              <a:t>2</a:t>
            </a:r>
            <a:r>
              <a:rPr lang="zh-CN" altLang="zh-CN" dirty="0"/>
              <a:t>．家庭结构（</a:t>
            </a:r>
            <a:r>
              <a:rPr lang="en-US" altLang="zh-CN" dirty="0"/>
              <a:t>family structure</a:t>
            </a:r>
            <a:r>
              <a:rPr lang="zh-CN" altLang="zh-CN" dirty="0"/>
              <a:t>）</a:t>
            </a:r>
          </a:p>
          <a:p>
            <a:pPr lvl="2"/>
            <a:r>
              <a:rPr lang="zh-CN" altLang="zh-CN" dirty="0" smtClean="0"/>
              <a:t>人口结构</a:t>
            </a:r>
            <a:r>
              <a:rPr lang="zh-CN" altLang="en-US" dirty="0" smtClean="0"/>
              <a:t>（家庭类型）</a:t>
            </a:r>
            <a:endParaRPr lang="zh-CN" altLang="zh-CN" dirty="0"/>
          </a:p>
          <a:p>
            <a:pPr lvl="2"/>
            <a:r>
              <a:rPr lang="zh-CN" altLang="zh-CN" dirty="0" smtClean="0"/>
              <a:t>权利</a:t>
            </a:r>
            <a:r>
              <a:rPr lang="zh-CN" altLang="zh-CN" dirty="0"/>
              <a:t>结构（</a:t>
            </a:r>
            <a:r>
              <a:rPr lang="en-US" altLang="zh-CN" dirty="0"/>
              <a:t>power structure</a:t>
            </a:r>
            <a:r>
              <a:rPr lang="zh-CN" altLang="zh-CN" dirty="0"/>
              <a:t>）</a:t>
            </a:r>
          </a:p>
          <a:p>
            <a:pPr lvl="2"/>
            <a:r>
              <a:rPr lang="zh-CN" altLang="zh-CN" dirty="0"/>
              <a:t>角色结构（</a:t>
            </a:r>
            <a:r>
              <a:rPr lang="en-US" altLang="zh-CN" dirty="0"/>
              <a:t>role structure</a:t>
            </a:r>
            <a:r>
              <a:rPr lang="zh-CN" altLang="zh-CN" dirty="0"/>
              <a:t>）</a:t>
            </a:r>
          </a:p>
          <a:p>
            <a:pPr lvl="2"/>
            <a:r>
              <a:rPr lang="zh-CN" altLang="zh-CN" dirty="0"/>
              <a:t>沟通过程</a:t>
            </a:r>
            <a:r>
              <a:rPr lang="en-US" altLang="zh-CN" dirty="0"/>
              <a:t>(communication process)</a:t>
            </a:r>
            <a:endParaRPr lang="zh-CN" altLang="zh-CN" dirty="0"/>
          </a:p>
          <a:p>
            <a:pPr lvl="2"/>
            <a:r>
              <a:rPr lang="zh-CN" altLang="zh-CN" dirty="0"/>
              <a:t>家庭价值观</a:t>
            </a:r>
            <a:r>
              <a:rPr lang="en-US" altLang="zh-CN" dirty="0"/>
              <a:t>(family values)</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内容占位符 1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680" t="6970" r="9809"/>
          <a:stretch/>
        </p:blipFill>
        <p:spPr bwMode="auto">
          <a:xfrm>
            <a:off x="6843162" y="2852936"/>
            <a:ext cx="1964423"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89300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二、家庭评估</a:t>
            </a:r>
          </a:p>
        </p:txBody>
      </p:sp>
      <p:sp>
        <p:nvSpPr>
          <p:cNvPr id="3" name="内容占位符 2"/>
          <p:cNvSpPr>
            <a:spLocks noGrp="1"/>
          </p:cNvSpPr>
          <p:nvPr>
            <p:ph idx="1"/>
          </p:nvPr>
        </p:nvSpPr>
        <p:spPr/>
        <p:txBody>
          <a:bodyPr/>
          <a:lstStyle/>
          <a:p>
            <a:pPr marL="400050" lvl="1" indent="0">
              <a:buNone/>
            </a:pPr>
            <a:r>
              <a:rPr lang="en-US" altLang="zh-CN" dirty="0"/>
              <a:t>3</a:t>
            </a:r>
            <a:r>
              <a:rPr lang="zh-CN" altLang="zh-CN" dirty="0"/>
              <a:t>．家庭生活周期</a:t>
            </a:r>
            <a:r>
              <a:rPr lang="en-US" altLang="zh-CN" dirty="0"/>
              <a:t>( family life cycle) </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TextBox 4"/>
          <p:cNvSpPr txBox="1"/>
          <p:nvPr/>
        </p:nvSpPr>
        <p:spPr>
          <a:xfrm>
            <a:off x="3923928" y="3573016"/>
            <a:ext cx="2088232" cy="830997"/>
          </a:xfrm>
          <a:prstGeom prst="rect">
            <a:avLst/>
          </a:prstGeom>
          <a:noFill/>
        </p:spPr>
        <p:txBody>
          <a:bodyPr wrap="square" rtlCol="0">
            <a:spAutoFit/>
          </a:bodyPr>
          <a:lstStyle/>
          <a:p>
            <a:pPr algn="ctr"/>
            <a:r>
              <a:rPr lang="en-US" altLang="zh-CN" sz="2400" dirty="0">
                <a:solidFill>
                  <a:srgbClr val="0000FF"/>
                </a:solidFill>
                <a:latin typeface="隶书" pitchFamily="49" charset="-122"/>
                <a:ea typeface="隶书" pitchFamily="49" charset="-122"/>
              </a:rPr>
              <a:t>Duvall</a:t>
            </a:r>
            <a:r>
              <a:rPr lang="zh-CN" altLang="zh-CN" sz="2400" dirty="0">
                <a:solidFill>
                  <a:srgbClr val="0000FF"/>
                </a:solidFill>
                <a:latin typeface="隶书" pitchFamily="49" charset="-122"/>
                <a:ea typeface="隶书" pitchFamily="49" charset="-122"/>
              </a:rPr>
              <a:t>家庭生活周期模式</a:t>
            </a:r>
            <a:endParaRPr lang="zh-CN" altLang="en-US" sz="2400" dirty="0">
              <a:solidFill>
                <a:srgbClr val="0000FF"/>
              </a:solidFill>
              <a:latin typeface="隶书" pitchFamily="49" charset="-122"/>
              <a:ea typeface="隶书" pitchFamily="49" charset="-122"/>
            </a:endParaRPr>
          </a:p>
        </p:txBody>
      </p:sp>
      <p:graphicFrame>
        <p:nvGraphicFramePr>
          <p:cNvPr id="8" name="图示 7"/>
          <p:cNvGraphicFramePr/>
          <p:nvPr>
            <p:extLst>
              <p:ext uri="{D42A27DB-BD31-4B8C-83A1-F6EECF244321}">
                <p14:modId xmlns:p14="http://schemas.microsoft.com/office/powerpoint/2010/main" val="4025805316"/>
              </p:ext>
            </p:extLst>
          </p:nvPr>
        </p:nvGraphicFramePr>
        <p:xfrm>
          <a:off x="539552" y="1988840"/>
          <a:ext cx="8280920" cy="3472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8382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二、家庭评估</a:t>
            </a:r>
          </a:p>
        </p:txBody>
      </p:sp>
      <p:sp>
        <p:nvSpPr>
          <p:cNvPr id="3" name="内容占位符 2"/>
          <p:cNvSpPr>
            <a:spLocks noGrp="1"/>
          </p:cNvSpPr>
          <p:nvPr>
            <p:ph idx="1"/>
          </p:nvPr>
        </p:nvSpPr>
        <p:spPr/>
        <p:txBody>
          <a:bodyPr/>
          <a:lstStyle/>
          <a:p>
            <a:pPr marL="400050" lvl="1" indent="0">
              <a:buNone/>
            </a:pPr>
            <a:r>
              <a:rPr lang="en-US" altLang="zh-CN" dirty="0"/>
              <a:t>4</a:t>
            </a:r>
            <a:r>
              <a:rPr lang="zh-CN" altLang="zh-CN" dirty="0"/>
              <a:t>．家庭功能</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aphicFrame>
        <p:nvGraphicFramePr>
          <p:cNvPr id="5" name="图示 4"/>
          <p:cNvGraphicFramePr/>
          <p:nvPr>
            <p:extLst>
              <p:ext uri="{D42A27DB-BD31-4B8C-83A1-F6EECF244321}">
                <p14:modId xmlns:p14="http://schemas.microsoft.com/office/powerpoint/2010/main" val="1353287266"/>
              </p:ext>
            </p:extLst>
          </p:nvPr>
        </p:nvGraphicFramePr>
        <p:xfrm>
          <a:off x="539552" y="1700808"/>
          <a:ext cx="8136135" cy="4536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7680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二、家庭评估</a:t>
            </a:r>
          </a:p>
        </p:txBody>
      </p:sp>
      <p:sp>
        <p:nvSpPr>
          <p:cNvPr id="3" name="内容占位符 2"/>
          <p:cNvSpPr>
            <a:spLocks noGrp="1"/>
          </p:cNvSpPr>
          <p:nvPr>
            <p:ph idx="1"/>
          </p:nvPr>
        </p:nvSpPr>
        <p:spPr/>
        <p:txBody>
          <a:bodyPr/>
          <a:lstStyle/>
          <a:p>
            <a:pPr marL="400050" lvl="1" indent="0">
              <a:buNone/>
            </a:pPr>
            <a:r>
              <a:rPr lang="en-US" altLang="zh-CN" dirty="0" smtClean="0"/>
              <a:t>5.</a:t>
            </a:r>
            <a:r>
              <a:rPr lang="zh-CN" altLang="en-US" dirty="0" smtClean="0"/>
              <a:t>家庭资源</a:t>
            </a:r>
            <a:endParaRPr lang="en-US" altLang="zh-CN" dirty="0" smtClean="0"/>
          </a:p>
          <a:p>
            <a:pPr lvl="2"/>
            <a:r>
              <a:rPr lang="zh-CN" altLang="en-US" dirty="0" smtClean="0"/>
              <a:t>内部资源</a:t>
            </a:r>
            <a:endParaRPr lang="en-US" altLang="zh-CN" dirty="0" smtClean="0"/>
          </a:p>
          <a:p>
            <a:pPr lvl="2"/>
            <a:r>
              <a:rPr lang="zh-CN" altLang="en-US" dirty="0"/>
              <a:t>外部资源</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aphicFrame>
        <p:nvGraphicFramePr>
          <p:cNvPr id="5" name="Group 110"/>
          <p:cNvGraphicFramePr>
            <a:graphicFrameLocks noGrp="1"/>
          </p:cNvGraphicFramePr>
          <p:nvPr>
            <p:extLst>
              <p:ext uri="{D42A27DB-BD31-4B8C-83A1-F6EECF244321}">
                <p14:modId xmlns:p14="http://schemas.microsoft.com/office/powerpoint/2010/main" val="1294714282"/>
              </p:ext>
            </p:extLst>
          </p:nvPr>
        </p:nvGraphicFramePr>
        <p:xfrm>
          <a:off x="539750" y="2997200"/>
          <a:ext cx="3527425" cy="2519363"/>
        </p:xfrm>
        <a:graphic>
          <a:graphicData uri="http://schemas.openxmlformats.org/drawingml/2006/table">
            <a:tbl>
              <a:tblPr/>
              <a:tblGrid>
                <a:gridCol w="950913"/>
                <a:gridCol w="858837"/>
                <a:gridCol w="858838"/>
                <a:gridCol w="858837"/>
              </a:tblGrid>
              <a:tr h="534988">
                <a:tc gridSpan="4">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1" i="0" u="none" strike="noStrike" cap="none" normalizeH="0" baseline="0" dirty="0" smtClean="0">
                          <a:ln>
                            <a:noFill/>
                          </a:ln>
                          <a:solidFill>
                            <a:schemeClr val="tx2"/>
                          </a:solidFill>
                          <a:effectLst/>
                          <a:latin typeface="Verdana" pitchFamily="34" charset="0"/>
                          <a:ea typeface="宋体" pitchFamily="2" charset="-122"/>
                          <a:sym typeface="Verdana" pitchFamily="34" charset="0"/>
                        </a:rPr>
                        <a:t>内部资源</a:t>
                      </a:r>
                    </a:p>
                  </a:txBody>
                  <a:tcPr horzOverflow="overflow">
                    <a:lnL w="28575" cap="flat" cmpd="sng" algn="ctr">
                      <a:solidFill>
                        <a:schemeClr val="tx1"/>
                      </a:solidFill>
                      <a:prstDash val="solid"/>
                      <a:bevel/>
                      <a:headEnd type="none" w="med" len="med"/>
                      <a:tailEnd type="none" w="med" len="med"/>
                    </a:lnL>
                    <a:lnR w="28575" cap="flat" cmpd="sng" algn="ctr">
                      <a:solidFill>
                        <a:schemeClr val="tx1"/>
                      </a:solidFill>
                      <a:prstDash val="solid"/>
                      <a:bevel/>
                      <a:headEnd type="none" w="med" len="med"/>
                      <a:tailEnd type="none" w="med" len="med"/>
                    </a:lnR>
                    <a:lnT w="28575" cap="flat" cmpd="sng" algn="ctr">
                      <a:solidFill>
                        <a:schemeClr val="tx1"/>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984375">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经</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济</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支</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持</a:t>
                      </a:r>
                    </a:p>
                  </a:txBody>
                  <a:tcPr horzOverflow="overflow">
                    <a:lnL w="28575"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情</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感</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支</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持</a:t>
                      </a:r>
                    </a:p>
                  </a:txBody>
                  <a:tcPr horzOverflow="overflow">
                    <a:lnL w="12700"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信</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息</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支</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持</a:t>
                      </a:r>
                    </a:p>
                  </a:txBody>
                  <a:tcPr horzOverflow="overflow">
                    <a:lnL w="12700"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结</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构</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支</a:t>
                      </a:r>
                    </a:p>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持</a:t>
                      </a:r>
                    </a:p>
                  </a:txBody>
                  <a:tcPr horzOverflow="overflow">
                    <a:lnL w="12700" cap="flat" cmpd="sng" algn="ctr">
                      <a:solidFill>
                        <a:schemeClr val="tx1"/>
                      </a:solidFill>
                      <a:prstDash val="solid"/>
                      <a:bevel/>
                      <a:headEnd type="none" w="med" len="med"/>
                      <a:tailEnd type="none" w="med" len="med"/>
                    </a:lnL>
                    <a:lnR w="28575"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r>
            </a:tbl>
          </a:graphicData>
        </a:graphic>
      </p:graphicFrame>
      <p:graphicFrame>
        <p:nvGraphicFramePr>
          <p:cNvPr id="6" name="Group 105"/>
          <p:cNvGraphicFramePr>
            <a:graphicFrameLocks noGrp="1"/>
          </p:cNvGraphicFramePr>
          <p:nvPr>
            <p:extLst>
              <p:ext uri="{D42A27DB-BD31-4B8C-83A1-F6EECF244321}">
                <p14:modId xmlns:p14="http://schemas.microsoft.com/office/powerpoint/2010/main" val="3953805479"/>
              </p:ext>
            </p:extLst>
          </p:nvPr>
        </p:nvGraphicFramePr>
        <p:xfrm>
          <a:off x="4500563" y="2997200"/>
          <a:ext cx="4229100" cy="2519363"/>
        </p:xfrm>
        <a:graphic>
          <a:graphicData uri="http://schemas.openxmlformats.org/drawingml/2006/table">
            <a:tbl>
              <a:tblPr/>
              <a:tblGrid>
                <a:gridCol w="704850"/>
                <a:gridCol w="704850"/>
                <a:gridCol w="704850"/>
                <a:gridCol w="704850"/>
                <a:gridCol w="704850"/>
                <a:gridCol w="704850"/>
              </a:tblGrid>
              <a:tr h="774700">
                <a:tc gridSpan="6">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1" i="0" u="none" strike="noStrike" cap="none" normalizeH="0" baseline="0" dirty="0" smtClean="0">
                          <a:ln>
                            <a:noFill/>
                          </a:ln>
                          <a:solidFill>
                            <a:schemeClr val="tx2"/>
                          </a:solidFill>
                          <a:effectLst/>
                          <a:latin typeface="Verdana" pitchFamily="34" charset="0"/>
                          <a:ea typeface="宋体" pitchFamily="2" charset="-122"/>
                          <a:sym typeface="Verdana" pitchFamily="34" charset="0"/>
                        </a:rPr>
                        <a:t>外部资源</a:t>
                      </a:r>
                      <a:endPar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endParaRPr>
                    </a:p>
                  </a:txBody>
                  <a:tcPr horzOverflow="overflow">
                    <a:lnL w="28575" cap="flat" cmpd="sng" algn="ctr">
                      <a:solidFill>
                        <a:schemeClr val="tx1"/>
                      </a:solidFill>
                      <a:prstDash val="solid"/>
                      <a:bevel/>
                      <a:headEnd type="none" w="med" len="med"/>
                      <a:tailEnd type="none" w="med" len="med"/>
                    </a:lnL>
                    <a:lnR w="28575" cap="flat" cmpd="sng" algn="ctr">
                      <a:solidFill>
                        <a:schemeClr val="tx1"/>
                      </a:solidFill>
                      <a:prstDash val="solid"/>
                      <a:bevel/>
                      <a:headEnd type="none" w="med" len="med"/>
                      <a:tailEnd type="none" w="med" len="med"/>
                    </a:lnR>
                    <a:lnT w="28575" cap="flat" cmpd="sng" algn="ctr">
                      <a:solidFill>
                        <a:schemeClr val="tx1"/>
                      </a:solidFill>
                      <a:prstDash val="solid"/>
                      <a:bevel/>
                      <a:headEnd type="none" w="med" len="med"/>
                      <a:tailEnd type="none" w="med" len="med"/>
                    </a:lnT>
                    <a:lnB w="12700" cap="flat" cmpd="sng" algn="ctr">
                      <a:solidFill>
                        <a:schemeClr val="tx1"/>
                      </a:solidFill>
                      <a:prstDash val="solid"/>
                      <a:bevel/>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744663">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社会资源</a:t>
                      </a:r>
                    </a:p>
                  </a:txBody>
                  <a:tcPr horzOverflow="overflow">
                    <a:lnL w="28575"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经济资源</a:t>
                      </a:r>
                    </a:p>
                  </a:txBody>
                  <a:tcPr horzOverflow="overflow">
                    <a:lnL w="12700"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文化资源</a:t>
                      </a:r>
                    </a:p>
                  </a:txBody>
                  <a:tcPr horzOverflow="overflow">
                    <a:lnL w="12700"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医疗资源</a:t>
                      </a:r>
                    </a:p>
                  </a:txBody>
                  <a:tcPr horzOverflow="overflow">
                    <a:lnL w="12700"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教育资源</a:t>
                      </a:r>
                    </a:p>
                  </a:txBody>
                  <a:tcPr horzOverflow="overflow">
                    <a:lnL w="12700" cap="flat" cmpd="sng" algn="ctr">
                      <a:solidFill>
                        <a:schemeClr val="tx1"/>
                      </a:solidFill>
                      <a:prstDash val="solid"/>
                      <a:bevel/>
                      <a:headEnd type="none" w="med" len="med"/>
                      <a:tailEnd type="none" w="med" len="med"/>
                    </a:lnL>
                    <a:lnR w="12700"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c>
                  <a:txBody>
                    <a:bodyPr/>
                    <a:lstStyle>
                      <a:lvl1pPr defTabSz="0">
                        <a:spcBef>
                          <a:spcPct val="20000"/>
                        </a:spcBef>
                        <a:buClr>
                          <a:schemeClr val="hlink"/>
                        </a:buClr>
                        <a:buFont typeface="Wingdings" pitchFamily="2" charset="2"/>
                        <a:defRPr sz="2600">
                          <a:solidFill>
                            <a:schemeClr val="tx2"/>
                          </a:solidFill>
                          <a:latin typeface="Verdana" pitchFamily="34" charset="0"/>
                          <a:ea typeface="Verdana" pitchFamily="34" charset="0"/>
                          <a:cs typeface="Verdana" pitchFamily="34" charset="0"/>
                          <a:sym typeface="Verdana" pitchFamily="34" charset="0"/>
                        </a:defRPr>
                      </a:lvl1pPr>
                      <a:lvl2pPr defTabSz="0">
                        <a:spcBef>
                          <a:spcPct val="20000"/>
                        </a:spcBef>
                        <a:buClr>
                          <a:schemeClr val="accent1"/>
                        </a:buClr>
                        <a:buFont typeface="Wingdings" pitchFamily="2" charset="2"/>
                        <a:defRPr sz="2400">
                          <a:solidFill>
                            <a:srgbClr val="1D1496"/>
                          </a:solidFill>
                          <a:latin typeface="Arial" pitchFamily="34" charset="0"/>
                          <a:ea typeface="Verdana" pitchFamily="34" charset="0"/>
                          <a:cs typeface="Verdana" pitchFamily="34" charset="0"/>
                          <a:sym typeface="Verdana" pitchFamily="34" charset="0"/>
                        </a:defRPr>
                      </a:lvl2pPr>
                      <a:lvl3pPr defTabSz="0">
                        <a:spcBef>
                          <a:spcPct val="20000"/>
                        </a:spcBef>
                        <a:buClr>
                          <a:schemeClr val="tx1"/>
                        </a:buClr>
                        <a:buFont typeface="Wingdings" pitchFamily="2" charset="2"/>
                        <a:defRPr sz="2200">
                          <a:solidFill>
                            <a:srgbClr val="692AA2"/>
                          </a:solidFill>
                          <a:latin typeface="Arial" pitchFamily="34" charset="0"/>
                          <a:ea typeface="Verdana" pitchFamily="34" charset="0"/>
                          <a:cs typeface="Verdana" pitchFamily="34" charset="0"/>
                          <a:sym typeface="Verdana" pitchFamily="34" charset="0"/>
                        </a:defRPr>
                      </a:lvl3pPr>
                      <a:lvl4pPr defTabSz="0">
                        <a:spcBef>
                          <a:spcPct val="20000"/>
                        </a:spcBef>
                        <a:buClr>
                          <a:schemeClr val="tx1"/>
                        </a:buClr>
                        <a:buFont typeface="Wingdings" pitchFamily="2" charset="2"/>
                        <a:defRPr sz="2200">
                          <a:solidFill>
                            <a:schemeClr val="tx1"/>
                          </a:solidFill>
                          <a:latin typeface="Arial" pitchFamily="34" charset="0"/>
                          <a:ea typeface="Verdana" pitchFamily="34" charset="0"/>
                          <a:cs typeface="Verdana" pitchFamily="34" charset="0"/>
                          <a:sym typeface="Verdana" pitchFamily="34" charset="0"/>
                        </a:defRPr>
                      </a:lvl4pPr>
                      <a:lvl5pPr defTabSz="0">
                        <a:spcBef>
                          <a:spcPct val="20000"/>
                        </a:spcBef>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5pPr>
                      <a:lvl6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6pPr>
                      <a:lvl7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7pPr>
                      <a:lvl8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8pPr>
                      <a:lvl9pPr defTabSz="0" eaLnBrk="0" fontAlgn="base" hangingPunct="0">
                        <a:spcBef>
                          <a:spcPct val="20000"/>
                        </a:spcBef>
                        <a:spcAft>
                          <a:spcPct val="0"/>
                        </a:spcAft>
                        <a:buClr>
                          <a:schemeClr val="tx1"/>
                        </a:buClr>
                        <a:buFont typeface="Wingdings" pitchFamily="2" charset="2"/>
                        <a:defRPr sz="2000">
                          <a:solidFill>
                            <a:srgbClr val="00B050"/>
                          </a:solidFill>
                          <a:latin typeface="Arial" pitchFamily="34" charset="0"/>
                          <a:ea typeface="Verdana" pitchFamily="34" charset="0"/>
                          <a:cs typeface="Verdana" pitchFamily="34" charset="0"/>
                          <a:sym typeface="Verdana" pitchFamily="34" charset="0"/>
                        </a:defRPr>
                      </a:lvl9pPr>
                    </a:lstStyle>
                    <a:p>
                      <a:pPr marL="0" marR="0" lvl="0" indent="0" algn="ctr" defTabSz="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zh-CN" sz="2600" b="0" i="0" u="none" strike="noStrike" cap="none" normalizeH="0" baseline="0" dirty="0" smtClean="0">
                          <a:ln>
                            <a:noFill/>
                          </a:ln>
                          <a:solidFill>
                            <a:schemeClr val="tx2"/>
                          </a:solidFill>
                          <a:effectLst/>
                          <a:latin typeface="Verdana" pitchFamily="34" charset="0"/>
                          <a:ea typeface="宋体" pitchFamily="2" charset="-122"/>
                          <a:sym typeface="Verdana" pitchFamily="34" charset="0"/>
                        </a:rPr>
                        <a:t>宗教资源</a:t>
                      </a:r>
                    </a:p>
                  </a:txBody>
                  <a:tcPr horzOverflow="overflow">
                    <a:lnL w="12700" cap="flat" cmpd="sng" algn="ctr">
                      <a:solidFill>
                        <a:schemeClr val="tx1"/>
                      </a:solidFill>
                      <a:prstDash val="solid"/>
                      <a:bevel/>
                      <a:headEnd type="none" w="med" len="med"/>
                      <a:tailEnd type="none" w="med" len="med"/>
                    </a:lnL>
                    <a:lnR w="28575" cap="flat" cmpd="sng" algn="ctr">
                      <a:solidFill>
                        <a:schemeClr val="tx1"/>
                      </a:solidFill>
                      <a:prstDash val="solid"/>
                      <a:bevel/>
                      <a:headEnd type="none" w="med" len="med"/>
                      <a:tailEnd type="none" w="med" len="med"/>
                    </a:lnR>
                    <a:lnT w="12700" cap="flat" cmpd="sng" algn="ctr">
                      <a:solidFill>
                        <a:schemeClr val="tx1"/>
                      </a:solidFill>
                      <a:prstDash val="solid"/>
                      <a:bevel/>
                      <a:headEnd type="none" w="med" len="med"/>
                      <a:tailEnd type="none" w="med" len="med"/>
                    </a:lnT>
                    <a:lnB w="28575" cap="flat" cmpd="sng" algn="ctr">
                      <a:solidFill>
                        <a:schemeClr val="tx1"/>
                      </a:solidFill>
                      <a:prstDash val="solid"/>
                      <a:bevel/>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6378122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二、家庭评估</a:t>
            </a:r>
          </a:p>
        </p:txBody>
      </p:sp>
      <p:sp>
        <p:nvSpPr>
          <p:cNvPr id="4" name="内容占位符 3"/>
          <p:cNvSpPr>
            <a:spLocks noGrp="1"/>
          </p:cNvSpPr>
          <p:nvPr>
            <p:ph idx="1"/>
          </p:nvPr>
        </p:nvSpPr>
        <p:spPr>
          <a:xfrm>
            <a:off x="304800" y="1214422"/>
            <a:ext cx="5347320" cy="5033978"/>
          </a:xfrm>
        </p:spPr>
        <p:txBody>
          <a:bodyPr/>
          <a:lstStyle/>
          <a:p>
            <a:pPr marL="400050" lvl="1" indent="0">
              <a:buNone/>
            </a:pPr>
            <a:r>
              <a:rPr lang="en-US" altLang="zh-CN" dirty="0" smtClean="0"/>
              <a:t>6.</a:t>
            </a:r>
            <a:r>
              <a:rPr lang="zh-CN" altLang="en-US" dirty="0" smtClean="0"/>
              <a:t>家庭危机</a:t>
            </a:r>
            <a:endParaRPr lang="en-US" altLang="zh-CN" dirty="0" smtClean="0"/>
          </a:p>
          <a:p>
            <a:pPr marL="973138" lvl="2"/>
            <a:r>
              <a:rPr lang="zh-CN" altLang="zh-CN" dirty="0">
                <a:ea typeface="宋体" pitchFamily="2" charset="-122"/>
              </a:rPr>
              <a:t>指家庭压力超过家庭资源导致家庭功能失衡的</a:t>
            </a:r>
            <a:r>
              <a:rPr lang="zh-CN" altLang="zh-CN" dirty="0" smtClean="0">
                <a:ea typeface="宋体" pitchFamily="2" charset="-122"/>
              </a:rPr>
              <a:t>状态</a:t>
            </a:r>
            <a:endParaRPr lang="zh-CN" altLang="en-US" dirty="0"/>
          </a:p>
        </p:txBody>
      </p:sp>
      <p:sp>
        <p:nvSpPr>
          <p:cNvPr id="3" name="日期占位符 2"/>
          <p:cNvSpPr>
            <a:spLocks noGrp="1"/>
          </p:cNvSpPr>
          <p:nvPr>
            <p:ph type="dt" sz="half" idx="11"/>
          </p:nvPr>
        </p:nvSpPr>
        <p:spPr/>
        <p:txBody>
          <a:bodyPr/>
          <a:lstStyle/>
          <a:p>
            <a:pPr>
              <a:defRPr/>
            </a:pPr>
            <a:r>
              <a:rPr lang="zh-CN" altLang="zh-CN" smtClean="0"/>
              <a:t>www.pumpress.com.cn</a:t>
            </a:r>
            <a:endParaRPr lang="zh-CN" altLang="zh-CN" sz="1800" b="1">
              <a:solidFill>
                <a:schemeClr val="tx1"/>
              </a:solidFill>
              <a:latin typeface="Arial" pitchFamily="34" charset="0"/>
            </a:endParaRPr>
          </a:p>
        </p:txBody>
      </p:sp>
      <p:pic>
        <p:nvPicPr>
          <p:cNvPr id="5"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780928"/>
            <a:ext cx="3406083" cy="2735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1855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二、家庭评估</a:t>
            </a:r>
          </a:p>
        </p:txBody>
      </p:sp>
      <p:sp>
        <p:nvSpPr>
          <p:cNvPr id="3" name="内容占位符 2"/>
          <p:cNvSpPr>
            <a:spLocks noGrp="1"/>
          </p:cNvSpPr>
          <p:nvPr>
            <p:ph idx="1"/>
          </p:nvPr>
        </p:nvSpPr>
        <p:spPr/>
        <p:txBody>
          <a:bodyPr/>
          <a:lstStyle/>
          <a:p>
            <a:pPr marL="0" indent="0">
              <a:buNone/>
            </a:pPr>
            <a:r>
              <a:rPr lang="zh-CN" altLang="zh-CN" dirty="0"/>
              <a:t>（二）评估方法与内容</a:t>
            </a:r>
          </a:p>
          <a:p>
            <a:pPr marL="457200" lvl="1" indent="0">
              <a:buNone/>
            </a:pPr>
            <a:r>
              <a:rPr lang="en-US" altLang="zh-CN" dirty="0"/>
              <a:t>1</a:t>
            </a:r>
            <a:r>
              <a:rPr lang="zh-CN" altLang="zh-CN" dirty="0"/>
              <a:t>．会谈</a:t>
            </a:r>
            <a:r>
              <a:rPr lang="zh-CN" altLang="zh-CN" dirty="0" smtClean="0"/>
              <a:t>法</a:t>
            </a:r>
            <a:endParaRPr lang="en-US" altLang="zh-CN" dirty="0" smtClean="0"/>
          </a:p>
          <a:p>
            <a:pPr lvl="2"/>
            <a:r>
              <a:rPr lang="zh-CN" altLang="zh-CN" dirty="0" smtClean="0"/>
              <a:t>基本</a:t>
            </a:r>
            <a:r>
              <a:rPr lang="zh-CN" altLang="zh-CN" dirty="0"/>
              <a:t>资料、家庭类型、家庭结构、家庭功能、家庭生活周期、家庭资源以及家庭</a:t>
            </a:r>
            <a:r>
              <a:rPr lang="zh-CN" altLang="zh-CN" dirty="0" smtClean="0"/>
              <a:t>压力</a:t>
            </a:r>
            <a:r>
              <a:rPr lang="zh-CN" altLang="en-US" dirty="0" smtClean="0"/>
              <a:t>等</a:t>
            </a:r>
            <a:endParaRPr lang="zh-CN" altLang="zh-CN" dirty="0"/>
          </a:p>
          <a:p>
            <a:pPr marL="457200" lvl="1" indent="0">
              <a:buNone/>
            </a:pPr>
            <a:r>
              <a:rPr lang="en-US" altLang="zh-CN" dirty="0"/>
              <a:t>2</a:t>
            </a:r>
            <a:r>
              <a:rPr lang="zh-CN" altLang="zh-CN" dirty="0"/>
              <a:t>．观察法</a:t>
            </a:r>
          </a:p>
          <a:p>
            <a:pPr marL="457200" lvl="1" indent="0">
              <a:buNone/>
            </a:pPr>
            <a:r>
              <a:rPr lang="en-US" altLang="zh-CN" dirty="0"/>
              <a:t>3</a:t>
            </a:r>
            <a:r>
              <a:rPr lang="zh-CN" altLang="zh-CN" dirty="0"/>
              <a:t>．</a:t>
            </a:r>
            <a:r>
              <a:rPr lang="zh-CN" altLang="zh-CN" dirty="0" smtClean="0"/>
              <a:t>评定量表法</a:t>
            </a:r>
            <a:endParaRPr lang="en-US" altLang="zh-CN" dirty="0" smtClean="0"/>
          </a:p>
          <a:p>
            <a:pPr lvl="2"/>
            <a:r>
              <a:rPr lang="en-US" altLang="zh-CN" dirty="0" err="1"/>
              <a:t>Smilkstein</a:t>
            </a:r>
            <a:r>
              <a:rPr lang="zh-CN" altLang="zh-CN" dirty="0"/>
              <a:t>的家庭功能量表</a:t>
            </a:r>
            <a:endParaRPr lang="zh-CN" altLang="zh-CN" sz="2000" dirty="0"/>
          </a:p>
          <a:p>
            <a:pPr lvl="2"/>
            <a:r>
              <a:rPr lang="en-US" altLang="zh-CN" dirty="0" err="1"/>
              <a:t>Procidano</a:t>
            </a:r>
            <a:r>
              <a:rPr lang="zh-CN" altLang="zh-CN" dirty="0"/>
              <a:t>和</a:t>
            </a:r>
            <a:r>
              <a:rPr lang="en-US" altLang="zh-CN" dirty="0"/>
              <a:t>Heller</a:t>
            </a:r>
            <a:r>
              <a:rPr lang="zh-CN" altLang="zh-CN" dirty="0"/>
              <a:t>的家庭支持量表</a:t>
            </a:r>
            <a:endParaRPr lang="zh-CN" altLang="zh-CN" sz="2000" dirty="0"/>
          </a:p>
          <a:p>
            <a:pPr marL="457200" lvl="1" indent="0">
              <a:buNone/>
            </a:pP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42632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p:txBody>
          <a:bodyPr/>
          <a:lstStyle/>
          <a:p>
            <a:r>
              <a:rPr lang="zh-CN" altLang="en-US" dirty="0" smtClean="0"/>
              <a:t>第二节  心理评估</a:t>
            </a:r>
            <a:endParaRPr lang="zh-CN" altLang="en-US" dirty="0"/>
          </a:p>
        </p:txBody>
      </p:sp>
      <p:sp>
        <p:nvSpPr>
          <p:cNvPr id="4" name="日期占位符 3"/>
          <p:cNvSpPr>
            <a:spLocks noGrp="1"/>
          </p:cNvSpPr>
          <p:nvPr>
            <p:ph type="dt" sz="half" idx="4294967295"/>
          </p:nvPr>
        </p:nvSpPr>
        <p:spPr>
          <a:xfrm>
            <a:off x="6477000" y="0"/>
            <a:ext cx="2667000" cy="228600"/>
          </a:xfrm>
        </p:spPr>
        <p:txBody>
          <a:bodyPr/>
          <a:lstStyle/>
          <a:p>
            <a:pPr>
              <a:defRPr/>
            </a:pPr>
            <a:r>
              <a:rPr lang="en-US" smtClean="0"/>
              <a:t>www.pumpress.com.cn</a:t>
            </a:r>
            <a:endParaRPr lang="en-US"/>
          </a:p>
        </p:txBody>
      </p:sp>
    </p:spTree>
    <p:extLst>
      <p:ext uri="{BB962C8B-B14F-4D97-AF65-F5344CB8AC3E}">
        <p14:creationId xmlns:p14="http://schemas.microsoft.com/office/powerpoint/2010/main" val="12729147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二、家庭评估</a:t>
            </a:r>
          </a:p>
        </p:txBody>
      </p:sp>
      <p:sp>
        <p:nvSpPr>
          <p:cNvPr id="3" name="内容占位符 2"/>
          <p:cNvSpPr>
            <a:spLocks noGrp="1"/>
          </p:cNvSpPr>
          <p:nvPr>
            <p:ph idx="1"/>
          </p:nvPr>
        </p:nvSpPr>
        <p:spPr/>
        <p:txBody>
          <a:bodyPr/>
          <a:lstStyle/>
          <a:p>
            <a:pPr marL="0" indent="0">
              <a:buNone/>
            </a:pPr>
            <a:r>
              <a:rPr lang="zh-CN" altLang="en-US" dirty="0"/>
              <a:t>（三）相关护理诊断</a:t>
            </a:r>
            <a:endParaRPr lang="en-US" altLang="zh-CN" dirty="0"/>
          </a:p>
          <a:p>
            <a:pPr lvl="1"/>
            <a:r>
              <a:rPr lang="zh-CN" altLang="zh-CN" dirty="0"/>
              <a:t>家庭运作过程失常</a:t>
            </a:r>
            <a:endParaRPr lang="zh-CN" altLang="zh-CN" sz="2200" dirty="0"/>
          </a:p>
          <a:p>
            <a:pPr lvl="1"/>
            <a:r>
              <a:rPr lang="zh-CN" altLang="zh-CN" dirty="0"/>
              <a:t>家庭运作过程改变</a:t>
            </a:r>
            <a:endParaRPr lang="zh-CN" altLang="zh-CN" sz="2200" dirty="0"/>
          </a:p>
          <a:p>
            <a:pPr lvl="1"/>
            <a:r>
              <a:rPr lang="zh-CN" altLang="zh-CN" dirty="0" smtClean="0"/>
              <a:t>养育</a:t>
            </a:r>
            <a:r>
              <a:rPr lang="zh-CN" altLang="zh-CN" dirty="0"/>
              <a:t>功能障碍</a:t>
            </a:r>
            <a:endParaRPr lang="zh-CN" altLang="zh-CN" sz="2200" dirty="0"/>
          </a:p>
          <a:p>
            <a:pPr lvl="1"/>
            <a:r>
              <a:rPr lang="zh-CN" altLang="zh-CN" dirty="0"/>
              <a:t>母乳喂养</a:t>
            </a:r>
            <a:r>
              <a:rPr lang="zh-CN" altLang="zh-CN" dirty="0" smtClean="0"/>
              <a:t>无效</a:t>
            </a:r>
            <a:endParaRPr lang="en-US" altLang="zh-CN" dirty="0" smtClean="0"/>
          </a:p>
          <a:p>
            <a:pPr lvl="1"/>
            <a:r>
              <a:rPr lang="zh-CN" altLang="zh-CN" dirty="0"/>
              <a:t>照顾者角色紧张</a:t>
            </a:r>
            <a:r>
              <a:rPr lang="en-US" altLang="zh-CN" dirty="0"/>
              <a:t>/</a:t>
            </a:r>
            <a:r>
              <a:rPr lang="zh-CN" altLang="en-US" dirty="0"/>
              <a:t>有</a:t>
            </a:r>
            <a:r>
              <a:rPr lang="zh-CN" altLang="zh-CN" dirty="0"/>
              <a:t>照顾者角色紧张</a:t>
            </a:r>
            <a:r>
              <a:rPr lang="zh-CN" altLang="en-US" dirty="0"/>
              <a:t>的危险</a:t>
            </a:r>
            <a:endParaRPr lang="en-US" altLang="zh-CN" dirty="0"/>
          </a:p>
          <a:p>
            <a:pPr lvl="1"/>
            <a:endParaRPr lang="zh-CN" altLang="zh-CN" sz="22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538496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三、文化评估</a:t>
            </a:r>
          </a:p>
        </p:txBody>
      </p:sp>
      <p:sp>
        <p:nvSpPr>
          <p:cNvPr id="3" name="内容占位符 2"/>
          <p:cNvSpPr>
            <a:spLocks noGrp="1"/>
          </p:cNvSpPr>
          <p:nvPr>
            <p:ph idx="1"/>
          </p:nvPr>
        </p:nvSpPr>
        <p:spPr/>
        <p:txBody>
          <a:bodyPr/>
          <a:lstStyle/>
          <a:p>
            <a:r>
              <a:rPr lang="zh-CN" altLang="zh-CN" dirty="0"/>
              <a:t>（一）基础知识</a:t>
            </a:r>
          </a:p>
          <a:p>
            <a:pPr marL="400050" lvl="1" indent="0">
              <a:buNone/>
            </a:pPr>
            <a:r>
              <a:rPr lang="en-US" altLang="zh-CN" dirty="0"/>
              <a:t>1</a:t>
            </a:r>
            <a:r>
              <a:rPr lang="zh-CN" altLang="zh-CN" dirty="0"/>
              <a:t>．文化的定义</a:t>
            </a:r>
          </a:p>
          <a:p>
            <a:pPr lvl="2"/>
            <a:r>
              <a:rPr lang="zh-CN" altLang="zh-CN" dirty="0"/>
              <a:t>文化</a:t>
            </a:r>
            <a:r>
              <a:rPr lang="en-US" altLang="zh-CN" dirty="0"/>
              <a:t>(culture)</a:t>
            </a:r>
            <a:r>
              <a:rPr lang="zh-CN" altLang="zh-CN" dirty="0"/>
              <a:t>是一个社会及其成员所特有的物质和精神的</a:t>
            </a:r>
            <a:r>
              <a:rPr lang="zh-CN" altLang="zh-CN" dirty="0" smtClean="0"/>
              <a:t>总和</a:t>
            </a:r>
            <a:endParaRPr lang="en-US" altLang="zh-CN" dirty="0" smtClean="0"/>
          </a:p>
          <a:p>
            <a:pPr lvl="2"/>
            <a:r>
              <a:rPr lang="zh-CN" altLang="en-US" dirty="0"/>
              <a:t>文化的</a:t>
            </a:r>
            <a:r>
              <a:rPr lang="zh-CN" altLang="en-US" dirty="0" smtClean="0"/>
              <a:t>特征</a:t>
            </a:r>
            <a:endParaRPr lang="en-US" altLang="zh-CN" dirty="0" smtClean="0"/>
          </a:p>
          <a:p>
            <a:pPr lvl="3"/>
            <a:r>
              <a:rPr lang="zh-CN" altLang="en-US" dirty="0">
                <a:sym typeface="Arial" charset="0"/>
              </a:rPr>
              <a:t>民族性</a:t>
            </a:r>
          </a:p>
          <a:p>
            <a:pPr lvl="3"/>
            <a:r>
              <a:rPr lang="zh-CN" altLang="en-US" dirty="0">
                <a:sym typeface="Arial" charset="0"/>
              </a:rPr>
              <a:t>继承性</a:t>
            </a:r>
          </a:p>
          <a:p>
            <a:pPr lvl="3"/>
            <a:r>
              <a:rPr lang="zh-CN" altLang="en-US" dirty="0">
                <a:sym typeface="Arial" charset="0"/>
              </a:rPr>
              <a:t>获得性</a:t>
            </a:r>
          </a:p>
          <a:p>
            <a:pPr lvl="3"/>
            <a:r>
              <a:rPr lang="zh-CN" altLang="en-US" dirty="0">
                <a:sym typeface="Arial" charset="0"/>
              </a:rPr>
              <a:t>共享性</a:t>
            </a:r>
          </a:p>
          <a:p>
            <a:pPr lvl="2"/>
            <a:endParaRPr lang="en-US" altLang="zh-CN" dirty="0" smtClean="0"/>
          </a:p>
          <a:p>
            <a:pPr lvl="2"/>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5" descr="u=1781544279,22675249&amp;fm=23&amp;g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356992"/>
            <a:ext cx="1775619"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04641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三、文化评估</a:t>
            </a:r>
          </a:p>
        </p:txBody>
      </p:sp>
      <p:sp>
        <p:nvSpPr>
          <p:cNvPr id="3" name="内容占位符 2"/>
          <p:cNvSpPr>
            <a:spLocks noGrp="1"/>
          </p:cNvSpPr>
          <p:nvPr>
            <p:ph idx="1"/>
          </p:nvPr>
        </p:nvSpPr>
        <p:spPr/>
        <p:txBody>
          <a:bodyPr/>
          <a:lstStyle/>
          <a:p>
            <a:pPr marL="457200" lvl="1" indent="0">
              <a:spcBef>
                <a:spcPts val="600"/>
              </a:spcBef>
              <a:buNone/>
            </a:pPr>
            <a:r>
              <a:rPr lang="en-US" altLang="zh-CN" dirty="0" smtClean="0"/>
              <a:t>2</a:t>
            </a:r>
            <a:r>
              <a:rPr lang="zh-CN" altLang="zh-CN" dirty="0"/>
              <a:t>．文化要素</a:t>
            </a:r>
          </a:p>
          <a:p>
            <a:pPr lvl="2">
              <a:spcBef>
                <a:spcPts val="600"/>
              </a:spcBef>
            </a:pPr>
            <a:r>
              <a:rPr lang="zh-CN" altLang="zh-CN" dirty="0"/>
              <a:t>价值观</a:t>
            </a:r>
            <a:r>
              <a:rPr lang="en-US" altLang="zh-CN" dirty="0"/>
              <a:t>(values</a:t>
            </a:r>
            <a:r>
              <a:rPr lang="en-US" altLang="zh-CN" dirty="0" smtClean="0"/>
              <a:t>)</a:t>
            </a:r>
          </a:p>
          <a:p>
            <a:pPr lvl="3">
              <a:spcBef>
                <a:spcPts val="600"/>
              </a:spcBef>
            </a:pPr>
            <a:r>
              <a:rPr lang="zh-CN" altLang="zh-CN" dirty="0" smtClean="0"/>
              <a:t>个体</a:t>
            </a:r>
            <a:r>
              <a:rPr lang="zh-CN" altLang="zh-CN" dirty="0"/>
              <a:t>对生活方式与生活目标、价值的看法或思想体系</a:t>
            </a:r>
          </a:p>
          <a:p>
            <a:pPr lvl="2">
              <a:spcBef>
                <a:spcPts val="600"/>
              </a:spcBef>
            </a:pPr>
            <a:r>
              <a:rPr lang="zh-CN" altLang="zh-CN" dirty="0"/>
              <a:t>信念与</a:t>
            </a:r>
            <a:r>
              <a:rPr lang="zh-CN" altLang="zh-CN" dirty="0" smtClean="0"/>
              <a:t>信仰</a:t>
            </a:r>
            <a:endParaRPr lang="en-US" altLang="zh-CN" dirty="0" smtClean="0"/>
          </a:p>
          <a:p>
            <a:pPr lvl="3">
              <a:spcBef>
                <a:spcPts val="600"/>
              </a:spcBef>
            </a:pPr>
            <a:r>
              <a:rPr lang="zh-CN" altLang="zh-CN" dirty="0" smtClean="0"/>
              <a:t>信念 </a:t>
            </a:r>
            <a:r>
              <a:rPr lang="en-US" altLang="zh-CN" dirty="0" smtClean="0"/>
              <a:t>(</a:t>
            </a:r>
            <a:r>
              <a:rPr lang="en-US" altLang="zh-CN" dirty="0"/>
              <a:t>beliefs</a:t>
            </a:r>
            <a:r>
              <a:rPr lang="en-US" altLang="zh-CN" dirty="0" smtClean="0"/>
              <a:t>)</a:t>
            </a:r>
            <a:r>
              <a:rPr lang="zh-CN" altLang="en-US" dirty="0" smtClean="0"/>
              <a:t>：</a:t>
            </a:r>
            <a:r>
              <a:rPr lang="zh-CN" altLang="zh-CN" dirty="0" smtClean="0"/>
              <a:t>自己</a:t>
            </a:r>
            <a:r>
              <a:rPr lang="zh-CN" altLang="zh-CN" dirty="0"/>
              <a:t>认为可以确信的看法</a:t>
            </a:r>
            <a:endParaRPr lang="en-US" altLang="zh-CN" dirty="0" smtClean="0"/>
          </a:p>
          <a:p>
            <a:pPr lvl="3">
              <a:spcBef>
                <a:spcPts val="600"/>
              </a:spcBef>
            </a:pPr>
            <a:r>
              <a:rPr lang="zh-CN" altLang="zh-CN" dirty="0" smtClean="0"/>
              <a:t>信仰</a:t>
            </a:r>
            <a:r>
              <a:rPr lang="en-US" altLang="zh-CN" dirty="0"/>
              <a:t>(faith</a:t>
            </a:r>
            <a:r>
              <a:rPr lang="en-US" altLang="zh-CN" dirty="0" smtClean="0"/>
              <a:t>)</a:t>
            </a:r>
            <a:r>
              <a:rPr lang="zh-CN" altLang="en-US" dirty="0" smtClean="0"/>
              <a:t>：</a:t>
            </a:r>
            <a:r>
              <a:rPr lang="zh-CN" altLang="zh-CN" dirty="0" smtClean="0"/>
              <a:t>人们</a:t>
            </a:r>
            <a:r>
              <a:rPr lang="zh-CN" altLang="zh-CN" dirty="0"/>
              <a:t>对某些事物或思想、主义的尊崇和信服，并把它作为精神寄托和行为准则</a:t>
            </a:r>
            <a:endParaRPr lang="en-US" altLang="zh-CN" dirty="0"/>
          </a:p>
          <a:p>
            <a:pPr lvl="2">
              <a:spcBef>
                <a:spcPts val="600"/>
              </a:spcBef>
            </a:pPr>
            <a:r>
              <a:rPr lang="zh-CN" altLang="zh-CN" dirty="0" smtClean="0"/>
              <a:t>习俗</a:t>
            </a:r>
            <a:r>
              <a:rPr lang="en-US" altLang="zh-CN" dirty="0"/>
              <a:t>(convention</a:t>
            </a:r>
            <a:r>
              <a:rPr lang="en-US" altLang="zh-CN" dirty="0" smtClean="0"/>
              <a:t>)</a:t>
            </a:r>
            <a:r>
              <a:rPr lang="zh-CN" altLang="en-US" dirty="0" smtClean="0"/>
              <a:t>（</a:t>
            </a:r>
            <a:r>
              <a:rPr lang="zh-CN" altLang="zh-CN" dirty="0" smtClean="0"/>
              <a:t>风俗</a:t>
            </a:r>
            <a:r>
              <a:rPr lang="zh-CN" altLang="en-US" dirty="0" smtClean="0"/>
              <a:t>）</a:t>
            </a:r>
            <a:endParaRPr lang="en-US" altLang="zh-CN" dirty="0" smtClean="0"/>
          </a:p>
          <a:p>
            <a:pPr lvl="3">
              <a:spcBef>
                <a:spcPts val="600"/>
              </a:spcBef>
            </a:pPr>
            <a:r>
              <a:rPr lang="zh-CN" altLang="zh-CN" dirty="0" smtClean="0"/>
              <a:t>一</a:t>
            </a:r>
            <a:r>
              <a:rPr lang="zh-CN" altLang="zh-CN" dirty="0"/>
              <a:t>个</a:t>
            </a:r>
            <a:r>
              <a:rPr lang="zh-CN" altLang="zh-CN" dirty="0" smtClean="0"/>
              <a:t>民族在</a:t>
            </a:r>
            <a:r>
              <a:rPr lang="zh-CN" altLang="zh-CN" dirty="0"/>
              <a:t>生产、居住、饮食</a:t>
            </a:r>
            <a:r>
              <a:rPr lang="zh-CN" altLang="zh-CN" dirty="0" smtClean="0"/>
              <a:t>、婚姻</a:t>
            </a:r>
            <a:r>
              <a:rPr lang="zh-CN" altLang="zh-CN" dirty="0"/>
              <a:t>与家庭</a:t>
            </a:r>
            <a:r>
              <a:rPr lang="zh-CN" altLang="zh-CN" dirty="0" smtClean="0"/>
              <a:t>、礼仪等物质文化</a:t>
            </a:r>
            <a:r>
              <a:rPr lang="zh-CN" altLang="zh-CN" dirty="0"/>
              <a:t>生活上的共同喜好和禁忌</a:t>
            </a:r>
          </a:p>
          <a:p>
            <a:pPr>
              <a:spcBef>
                <a:spcPts val="600"/>
              </a:spcBef>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581655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三、文化评估</a:t>
            </a:r>
          </a:p>
        </p:txBody>
      </p:sp>
      <p:sp>
        <p:nvSpPr>
          <p:cNvPr id="3" name="内容占位符 2"/>
          <p:cNvSpPr>
            <a:spLocks noGrp="1"/>
          </p:cNvSpPr>
          <p:nvPr>
            <p:ph idx="1"/>
          </p:nvPr>
        </p:nvSpPr>
        <p:spPr/>
        <p:txBody>
          <a:bodyPr/>
          <a:lstStyle/>
          <a:p>
            <a:pPr marL="0" indent="0" algn="ctr">
              <a:buNone/>
            </a:pPr>
            <a:r>
              <a:rPr lang="zh-CN" altLang="en-US" dirty="0" smtClean="0">
                <a:solidFill>
                  <a:srgbClr val="0000FF"/>
                </a:solidFill>
              </a:rPr>
              <a:t>习俗</a:t>
            </a:r>
            <a:r>
              <a:rPr lang="en-US" altLang="zh-CN" dirty="0" smtClean="0">
                <a:solidFill>
                  <a:srgbClr val="0000FF"/>
                </a:solidFill>
              </a:rPr>
              <a:t>——</a:t>
            </a:r>
            <a:r>
              <a:rPr lang="zh-CN" altLang="en-US" dirty="0" smtClean="0">
                <a:solidFill>
                  <a:srgbClr val="0000FF"/>
                </a:solidFill>
              </a:rPr>
              <a:t>我们的民族</a:t>
            </a:r>
            <a:endParaRPr lang="zh-CN" altLang="en-US" dirty="0">
              <a:solidFill>
                <a:srgbClr val="0000FF"/>
              </a:solidFill>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8" descr="6c626d0c3eed0df40d462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159" y="1930749"/>
            <a:ext cx="2837516" cy="1742726"/>
          </a:xfrm>
          <a:prstGeom prst="rect">
            <a:avLst/>
          </a:prstGeom>
          <a:noFill/>
          <a:ln w="9525">
            <a:noFill/>
            <a:miter lim="800000"/>
            <a:headEnd/>
            <a:tailEnd/>
          </a:ln>
        </p:spPr>
      </p:pic>
      <p:pic>
        <p:nvPicPr>
          <p:cNvPr id="6" name="Picture 9" descr="42645481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1924163"/>
            <a:ext cx="2735857" cy="1727087"/>
          </a:xfrm>
          <a:prstGeom prst="rect">
            <a:avLst/>
          </a:prstGeom>
          <a:noFill/>
          <a:ln w="9525">
            <a:noFill/>
            <a:miter lim="800000"/>
            <a:headEnd/>
            <a:tailEnd/>
          </a:ln>
        </p:spPr>
      </p:pic>
      <p:pic>
        <p:nvPicPr>
          <p:cNvPr id="7" name="Picture 10" descr="9_100310050000_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3597" y="4229555"/>
            <a:ext cx="2788363" cy="1692456"/>
          </a:xfrm>
          <a:prstGeom prst="rect">
            <a:avLst/>
          </a:prstGeom>
          <a:noFill/>
          <a:ln w="9525">
            <a:noFill/>
            <a:miter lim="800000"/>
            <a:headEnd/>
            <a:tailEnd/>
          </a:ln>
        </p:spPr>
      </p:pic>
      <p:pic>
        <p:nvPicPr>
          <p:cNvPr id="8" name="Picture 11"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6463" y="4221088"/>
            <a:ext cx="2735857" cy="1672348"/>
          </a:xfrm>
          <a:prstGeom prst="rect">
            <a:avLst/>
          </a:prstGeom>
          <a:noFill/>
          <a:ln w="9525">
            <a:noFill/>
            <a:miter lim="800000"/>
            <a:headEnd/>
            <a:tailEnd/>
          </a:ln>
        </p:spPr>
      </p:pic>
    </p:spTree>
    <p:extLst>
      <p:ext uri="{BB962C8B-B14F-4D97-AF65-F5344CB8AC3E}">
        <p14:creationId xmlns:p14="http://schemas.microsoft.com/office/powerpoint/2010/main" val="121352710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三、文化评估</a:t>
            </a:r>
          </a:p>
        </p:txBody>
      </p:sp>
      <p:sp>
        <p:nvSpPr>
          <p:cNvPr id="3" name="内容占位符 2"/>
          <p:cNvSpPr>
            <a:spLocks noGrp="1"/>
          </p:cNvSpPr>
          <p:nvPr>
            <p:ph idx="1"/>
          </p:nvPr>
        </p:nvSpPr>
        <p:spPr/>
        <p:txBody>
          <a:bodyPr/>
          <a:lstStyle/>
          <a:p>
            <a:pPr marL="0" indent="0">
              <a:buNone/>
            </a:pPr>
            <a:r>
              <a:rPr lang="zh-CN" altLang="zh-CN" dirty="0"/>
              <a:t>（二）评估方法与</a:t>
            </a:r>
            <a:r>
              <a:rPr lang="zh-CN" altLang="zh-CN" dirty="0" smtClean="0"/>
              <a:t>内容</a:t>
            </a:r>
            <a:endParaRPr lang="en-US" altLang="zh-CN" dirty="0" smtClean="0"/>
          </a:p>
          <a:p>
            <a:pPr marL="457200" lvl="1" indent="0">
              <a:buNone/>
            </a:pPr>
            <a:r>
              <a:rPr lang="en-US" altLang="zh-CN" dirty="0" smtClean="0"/>
              <a:t>1</a:t>
            </a:r>
            <a:r>
              <a:rPr lang="zh-CN" altLang="zh-CN" dirty="0"/>
              <a:t>．会谈法</a:t>
            </a:r>
          </a:p>
          <a:p>
            <a:pPr lvl="2"/>
            <a:r>
              <a:rPr lang="zh-CN" altLang="zh-CN" dirty="0" smtClean="0"/>
              <a:t>价值观</a:t>
            </a:r>
            <a:endParaRPr lang="zh-CN" altLang="zh-CN" dirty="0"/>
          </a:p>
          <a:p>
            <a:pPr lvl="2"/>
            <a:r>
              <a:rPr lang="zh-CN" altLang="zh-CN" dirty="0" smtClean="0"/>
              <a:t>信念</a:t>
            </a:r>
            <a:r>
              <a:rPr lang="zh-CN" altLang="zh-CN" dirty="0"/>
              <a:t>与信仰</a:t>
            </a:r>
          </a:p>
          <a:p>
            <a:pPr lvl="2"/>
            <a:r>
              <a:rPr lang="zh-CN" altLang="zh-CN" dirty="0" smtClean="0"/>
              <a:t>习俗</a:t>
            </a:r>
            <a:endParaRPr lang="zh-CN" altLang="zh-CN" dirty="0"/>
          </a:p>
          <a:p>
            <a:pPr marL="457200" lvl="1" indent="0">
              <a:buNone/>
            </a:pPr>
            <a:r>
              <a:rPr lang="en-US" altLang="zh-CN" dirty="0"/>
              <a:t>2</a:t>
            </a:r>
            <a:r>
              <a:rPr lang="zh-CN" altLang="zh-CN" dirty="0"/>
              <a:t>．观察法</a:t>
            </a:r>
          </a:p>
          <a:p>
            <a:pPr marL="0" indent="0">
              <a:buNone/>
            </a:pP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70727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三、文化评估</a:t>
            </a:r>
          </a:p>
        </p:txBody>
      </p:sp>
      <p:sp>
        <p:nvSpPr>
          <p:cNvPr id="3" name="内容占位符 2"/>
          <p:cNvSpPr>
            <a:spLocks noGrp="1"/>
          </p:cNvSpPr>
          <p:nvPr>
            <p:ph idx="1"/>
          </p:nvPr>
        </p:nvSpPr>
        <p:spPr/>
        <p:txBody>
          <a:bodyPr/>
          <a:lstStyle/>
          <a:p>
            <a:pPr marL="0" indent="0">
              <a:buNone/>
            </a:pPr>
            <a:r>
              <a:rPr lang="zh-CN" altLang="en-US" dirty="0"/>
              <a:t>（三）相关护理</a:t>
            </a:r>
            <a:r>
              <a:rPr lang="zh-CN" altLang="en-US" dirty="0" smtClean="0"/>
              <a:t>诊断</a:t>
            </a:r>
            <a:endParaRPr lang="en-US" altLang="zh-CN" dirty="0" smtClean="0"/>
          </a:p>
          <a:p>
            <a:pPr lvl="1"/>
            <a:r>
              <a:rPr lang="zh-CN" altLang="zh-CN" dirty="0" smtClean="0"/>
              <a:t>语言</a:t>
            </a:r>
            <a:r>
              <a:rPr lang="zh-CN" altLang="zh-CN" dirty="0"/>
              <a:t>沟通障碍</a:t>
            </a:r>
            <a:endParaRPr lang="zh-CN" altLang="zh-CN" sz="2200" dirty="0"/>
          </a:p>
          <a:p>
            <a:pPr lvl="1"/>
            <a:r>
              <a:rPr lang="zh-CN" altLang="zh-CN" dirty="0"/>
              <a:t>社交孤立</a:t>
            </a:r>
            <a:endParaRPr lang="zh-CN" altLang="zh-CN" sz="2200" dirty="0"/>
          </a:p>
          <a:p>
            <a:pPr lvl="1"/>
            <a:r>
              <a:rPr lang="zh-CN" altLang="zh-CN" dirty="0"/>
              <a:t>精神困扰</a:t>
            </a:r>
            <a:r>
              <a:rPr lang="en-US" altLang="zh-CN" dirty="0"/>
              <a:t>/</a:t>
            </a:r>
            <a:r>
              <a:rPr lang="zh-CN" altLang="zh-CN" dirty="0"/>
              <a:t>有精神困扰的危险</a:t>
            </a:r>
          </a:p>
          <a:p>
            <a:pPr lvl="1"/>
            <a:r>
              <a:rPr lang="zh-CN" altLang="zh-CN" dirty="0" smtClean="0"/>
              <a:t>迁移</a:t>
            </a:r>
            <a:r>
              <a:rPr lang="zh-CN" altLang="zh-CN" dirty="0"/>
              <a:t>应激综合征</a:t>
            </a:r>
            <a:r>
              <a:rPr lang="en-US" altLang="zh-CN" dirty="0"/>
              <a:t>/</a:t>
            </a:r>
            <a:r>
              <a:rPr lang="zh-CN" altLang="zh-CN" dirty="0"/>
              <a:t>有迁移应激综合征的危险</a:t>
            </a:r>
            <a:endParaRPr lang="zh-CN" altLang="zh-CN" sz="2200" dirty="0"/>
          </a:p>
          <a:p>
            <a:pPr lvl="1"/>
            <a:r>
              <a:rPr lang="zh-CN" altLang="zh-CN" dirty="0"/>
              <a:t>不依从行为</a:t>
            </a:r>
          </a:p>
          <a:p>
            <a:pPr lvl="1"/>
            <a:r>
              <a:rPr lang="zh-CN" altLang="zh-CN" dirty="0"/>
              <a:t>道德困扰</a:t>
            </a:r>
          </a:p>
          <a:p>
            <a:pPr lvl="1"/>
            <a:r>
              <a:rPr lang="zh-CN" altLang="zh-CN" dirty="0"/>
              <a:t>抉择冲突</a:t>
            </a:r>
          </a:p>
          <a:p>
            <a:pPr lvl="1"/>
            <a:r>
              <a:rPr lang="zh-CN" altLang="zh-CN" dirty="0" smtClean="0"/>
              <a:t>宗教</a:t>
            </a:r>
            <a:r>
              <a:rPr lang="zh-CN" altLang="zh-CN" dirty="0"/>
              <a:t>信仰</a:t>
            </a:r>
            <a:r>
              <a:rPr lang="zh-CN" altLang="zh-CN" dirty="0" smtClean="0"/>
              <a:t>减弱</a:t>
            </a:r>
            <a:r>
              <a:rPr lang="en-US" altLang="zh-CN" dirty="0" smtClean="0"/>
              <a:t>/</a:t>
            </a:r>
            <a:r>
              <a:rPr lang="zh-CN" altLang="zh-CN" dirty="0"/>
              <a:t>有宗教信仰减弱的</a:t>
            </a:r>
            <a:r>
              <a:rPr lang="zh-CN" altLang="zh-CN" dirty="0" smtClean="0"/>
              <a:t>危险</a:t>
            </a:r>
            <a:endParaRPr lang="zh-CN" altLang="zh-CN" dirty="0"/>
          </a:p>
          <a:p>
            <a:pPr lvl="1"/>
            <a:endParaRPr lang="zh-CN" altLang="zh-CN" dirty="0"/>
          </a:p>
          <a:p>
            <a:pPr marL="0" indent="0">
              <a:buNone/>
            </a:pP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4648621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四、环境评估</a:t>
            </a:r>
            <a:endParaRPr lang="zh-CN" altLang="en-US" dirty="0"/>
          </a:p>
        </p:txBody>
      </p:sp>
      <p:sp>
        <p:nvSpPr>
          <p:cNvPr id="3" name="内容占位符 2"/>
          <p:cNvSpPr>
            <a:spLocks noGrp="1"/>
          </p:cNvSpPr>
          <p:nvPr>
            <p:ph idx="1"/>
          </p:nvPr>
        </p:nvSpPr>
        <p:spPr/>
        <p:txBody>
          <a:bodyPr/>
          <a:lstStyle/>
          <a:p>
            <a:pPr marL="0" indent="0">
              <a:buNone/>
            </a:pPr>
            <a:r>
              <a:rPr lang="zh-CN" altLang="zh-CN" dirty="0"/>
              <a:t>（一）基础知识</a:t>
            </a:r>
          </a:p>
          <a:p>
            <a:pPr marL="457200" lvl="1" indent="0">
              <a:buNone/>
            </a:pPr>
            <a:r>
              <a:rPr lang="en-US" altLang="zh-CN" dirty="0"/>
              <a:t>1</a:t>
            </a:r>
            <a:r>
              <a:rPr lang="zh-CN" altLang="zh-CN" dirty="0"/>
              <a:t>．</a:t>
            </a:r>
            <a:r>
              <a:rPr lang="zh-CN" altLang="zh-CN" dirty="0" smtClean="0"/>
              <a:t>环境</a:t>
            </a:r>
            <a:r>
              <a:rPr lang="en-US" altLang="zh-CN" u="sng" dirty="0"/>
              <a:t>(environment</a:t>
            </a:r>
            <a:r>
              <a:rPr lang="en-US" altLang="zh-CN" u="sng" dirty="0" smtClean="0"/>
              <a:t>)</a:t>
            </a:r>
            <a:r>
              <a:rPr lang="zh-CN" altLang="zh-CN" dirty="0" smtClean="0"/>
              <a:t>的定义</a:t>
            </a:r>
            <a:endParaRPr lang="en-US" altLang="zh-CN" dirty="0" smtClean="0"/>
          </a:p>
          <a:p>
            <a:pPr lvl="2"/>
            <a:r>
              <a:rPr lang="zh-CN" altLang="zh-CN" dirty="0" smtClean="0"/>
              <a:t>广义</a:t>
            </a:r>
            <a:r>
              <a:rPr lang="zh-CN" altLang="zh-CN" dirty="0"/>
              <a:t>的</a:t>
            </a:r>
            <a:r>
              <a:rPr lang="zh-CN" altLang="zh-CN" dirty="0" smtClean="0"/>
              <a:t>环境</a:t>
            </a:r>
            <a:endParaRPr lang="en-US" altLang="zh-CN" dirty="0" smtClean="0"/>
          </a:p>
          <a:p>
            <a:pPr lvl="3"/>
            <a:r>
              <a:rPr lang="zh-CN" altLang="zh-CN" dirty="0" smtClean="0"/>
              <a:t>人类</a:t>
            </a:r>
            <a:r>
              <a:rPr lang="zh-CN" altLang="zh-CN" dirty="0"/>
              <a:t>赖以生存、发展的社会与物质条件的</a:t>
            </a:r>
            <a:r>
              <a:rPr lang="zh-CN" altLang="zh-CN" dirty="0" smtClean="0"/>
              <a:t>总和</a:t>
            </a:r>
            <a:endParaRPr lang="en-US" altLang="zh-CN" dirty="0" smtClean="0"/>
          </a:p>
          <a:p>
            <a:pPr lvl="2"/>
            <a:r>
              <a:rPr lang="zh-CN" altLang="zh-CN" dirty="0" smtClean="0"/>
              <a:t>狭义</a:t>
            </a:r>
            <a:r>
              <a:rPr lang="zh-CN" altLang="zh-CN" dirty="0"/>
              <a:t>的</a:t>
            </a:r>
            <a:r>
              <a:rPr lang="zh-CN" altLang="zh-CN" dirty="0" smtClean="0"/>
              <a:t>环境</a:t>
            </a:r>
            <a:endParaRPr lang="en-US" altLang="zh-CN" dirty="0" smtClean="0"/>
          </a:p>
          <a:p>
            <a:pPr lvl="3"/>
            <a:r>
              <a:rPr lang="zh-CN" altLang="zh-CN" dirty="0"/>
              <a:t>所</a:t>
            </a:r>
            <a:r>
              <a:rPr lang="zh-CN" altLang="zh-CN" dirty="0" smtClean="0"/>
              <a:t>环绕的区域</a:t>
            </a:r>
            <a:endParaRPr lang="en-US" altLang="zh-CN" dirty="0" smtClean="0"/>
          </a:p>
          <a:p>
            <a:pPr lvl="2"/>
            <a:r>
              <a:rPr lang="zh-CN" altLang="zh-CN" dirty="0" smtClean="0"/>
              <a:t>人</a:t>
            </a:r>
            <a:r>
              <a:rPr lang="zh-CN" altLang="zh-CN" dirty="0"/>
              <a:t>的</a:t>
            </a:r>
            <a:r>
              <a:rPr lang="zh-CN" altLang="zh-CN" dirty="0" smtClean="0"/>
              <a:t>环境</a:t>
            </a:r>
            <a:endParaRPr lang="en-US" altLang="zh-CN" dirty="0" smtClean="0"/>
          </a:p>
          <a:p>
            <a:pPr lvl="3"/>
            <a:r>
              <a:rPr lang="zh-CN" altLang="zh-CN" dirty="0" smtClean="0"/>
              <a:t>内环境</a:t>
            </a:r>
            <a:endParaRPr lang="en-US" altLang="zh-CN" dirty="0" smtClean="0"/>
          </a:p>
          <a:p>
            <a:pPr lvl="3"/>
            <a:r>
              <a:rPr lang="zh-CN" altLang="zh-CN" dirty="0" smtClean="0"/>
              <a:t>外环境</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233570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a:t>
            </a:r>
            <a:r>
              <a:rPr lang="zh-CN" altLang="en-US" dirty="0"/>
              <a:t>环境</a:t>
            </a:r>
            <a:r>
              <a:rPr lang="zh-CN" altLang="en-US" dirty="0" smtClean="0"/>
              <a:t>评估</a:t>
            </a:r>
            <a:endParaRPr lang="zh-CN" altLang="en-US" dirty="0"/>
          </a:p>
        </p:txBody>
      </p:sp>
      <p:sp>
        <p:nvSpPr>
          <p:cNvPr id="3" name="内容占位符 2"/>
          <p:cNvSpPr>
            <a:spLocks noGrp="1"/>
          </p:cNvSpPr>
          <p:nvPr>
            <p:ph idx="1"/>
          </p:nvPr>
        </p:nvSpPr>
        <p:spPr>
          <a:xfrm>
            <a:off x="304800" y="1214422"/>
            <a:ext cx="5635352" cy="5033978"/>
          </a:xfrm>
        </p:spPr>
        <p:txBody>
          <a:bodyPr/>
          <a:lstStyle/>
          <a:p>
            <a:pPr marL="514350" lvl="1" indent="0">
              <a:buNone/>
            </a:pPr>
            <a:r>
              <a:rPr lang="en-US" altLang="zh-CN" dirty="0" smtClean="0"/>
              <a:t>2</a:t>
            </a:r>
            <a:r>
              <a:rPr lang="zh-CN" altLang="zh-CN" dirty="0"/>
              <a:t>．</a:t>
            </a:r>
            <a:r>
              <a:rPr lang="zh-CN" altLang="zh-CN" dirty="0" smtClean="0"/>
              <a:t>物理环境</a:t>
            </a:r>
            <a:endParaRPr lang="en-US" altLang="zh-CN" dirty="0" smtClean="0"/>
          </a:p>
          <a:p>
            <a:pPr lvl="2"/>
            <a:r>
              <a:rPr lang="zh-CN" altLang="en-US" dirty="0">
                <a:ea typeface="宋体" pitchFamily="2" charset="-122"/>
              </a:rPr>
              <a:t>包括生活环境、居住环境、工作环境中的物理因素</a:t>
            </a:r>
            <a:endParaRPr lang="zh-CN" altLang="zh-CN" dirty="0"/>
          </a:p>
          <a:p>
            <a:pPr marL="457200" lvl="1" indent="0">
              <a:buNone/>
            </a:pPr>
            <a:r>
              <a:rPr lang="en-US" altLang="zh-CN" dirty="0"/>
              <a:t>3</a:t>
            </a:r>
            <a:r>
              <a:rPr lang="zh-CN" altLang="zh-CN" dirty="0"/>
              <a:t>．</a:t>
            </a:r>
            <a:r>
              <a:rPr lang="zh-CN" altLang="zh-CN" dirty="0" smtClean="0"/>
              <a:t>社会环境</a:t>
            </a:r>
            <a:endParaRPr lang="en-US" altLang="zh-CN" dirty="0" smtClean="0"/>
          </a:p>
          <a:p>
            <a:pPr marL="1162050" lvl="2" indent="-304800"/>
            <a:r>
              <a:rPr lang="zh-CN" altLang="en-US" dirty="0" smtClean="0"/>
              <a:t>包括</a:t>
            </a:r>
            <a:r>
              <a:rPr lang="zh-CN" altLang="en-US" dirty="0"/>
              <a:t>制度、经济、文化、教育、人口、民族职业、生活方式、社会关系、社会支持等诸多方面</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6" descr="143H3524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772816"/>
            <a:ext cx="2894424" cy="2809677"/>
          </a:xfrm>
          <a:prstGeom prst="rect">
            <a:avLst/>
          </a:prstGeom>
          <a:noFill/>
          <a:ln w="9525">
            <a:noFill/>
            <a:miter lim="800000"/>
            <a:headEnd/>
            <a:tailEnd/>
          </a:ln>
        </p:spPr>
      </p:pic>
    </p:spTree>
    <p:extLst>
      <p:ext uri="{BB962C8B-B14F-4D97-AF65-F5344CB8AC3E}">
        <p14:creationId xmlns:p14="http://schemas.microsoft.com/office/powerpoint/2010/main" val="143095533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a:t>
            </a:r>
            <a:r>
              <a:rPr lang="zh-CN" altLang="en-US" dirty="0" smtClean="0"/>
              <a:t>、</a:t>
            </a:r>
            <a:r>
              <a:rPr lang="zh-CN" altLang="en-US" dirty="0"/>
              <a:t>环境</a:t>
            </a:r>
            <a:r>
              <a:rPr lang="zh-CN" altLang="en-US" dirty="0" smtClean="0"/>
              <a:t>评估</a:t>
            </a:r>
            <a:endParaRPr lang="zh-CN" altLang="en-US" dirty="0"/>
          </a:p>
        </p:txBody>
      </p:sp>
      <p:sp>
        <p:nvSpPr>
          <p:cNvPr id="3" name="内容占位符 2"/>
          <p:cNvSpPr>
            <a:spLocks noGrp="1"/>
          </p:cNvSpPr>
          <p:nvPr>
            <p:ph idx="1"/>
          </p:nvPr>
        </p:nvSpPr>
        <p:spPr/>
        <p:txBody>
          <a:bodyPr/>
          <a:lstStyle/>
          <a:p>
            <a:pPr marL="0" indent="0">
              <a:buNone/>
            </a:pPr>
            <a:r>
              <a:rPr lang="zh-CN" altLang="zh-CN" dirty="0"/>
              <a:t>（二）评估方法与内容</a:t>
            </a:r>
          </a:p>
          <a:p>
            <a:pPr marL="457200" lvl="1" indent="0">
              <a:buNone/>
            </a:pPr>
            <a:r>
              <a:rPr lang="en-US" altLang="zh-CN" dirty="0" smtClean="0"/>
              <a:t>1</a:t>
            </a:r>
            <a:r>
              <a:rPr lang="zh-CN" altLang="zh-CN" dirty="0"/>
              <a:t>．观察法</a:t>
            </a:r>
          </a:p>
          <a:p>
            <a:pPr lvl="2"/>
            <a:r>
              <a:rPr lang="zh-CN" altLang="zh-CN" dirty="0"/>
              <a:t>家庭环境</a:t>
            </a:r>
          </a:p>
          <a:p>
            <a:pPr lvl="2"/>
            <a:r>
              <a:rPr lang="zh-CN" altLang="zh-CN" dirty="0"/>
              <a:t>工作环境</a:t>
            </a:r>
          </a:p>
          <a:p>
            <a:pPr lvl="2"/>
            <a:r>
              <a:rPr lang="zh-CN" altLang="zh-CN" dirty="0"/>
              <a:t>病室环境</a:t>
            </a:r>
          </a:p>
          <a:p>
            <a:pPr marL="457200" lvl="1" indent="0">
              <a:buNone/>
            </a:pPr>
            <a:r>
              <a:rPr lang="en-US" altLang="zh-CN" dirty="0"/>
              <a:t>2</a:t>
            </a:r>
            <a:r>
              <a:rPr lang="zh-CN" altLang="zh-CN" dirty="0"/>
              <a:t>．会谈</a:t>
            </a:r>
            <a:r>
              <a:rPr lang="zh-CN" altLang="zh-CN" dirty="0" smtClean="0"/>
              <a:t>法</a:t>
            </a:r>
            <a:endParaRPr lang="en-US" altLang="zh-CN" dirty="0" smtClean="0"/>
          </a:p>
          <a:p>
            <a:pPr lvl="2"/>
            <a:r>
              <a:rPr lang="zh-CN" altLang="zh-CN" dirty="0"/>
              <a:t>主要用于社会环境的评估</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7713873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四、环境评估</a:t>
            </a:r>
          </a:p>
        </p:txBody>
      </p:sp>
      <p:sp>
        <p:nvSpPr>
          <p:cNvPr id="3" name="内容占位符 2"/>
          <p:cNvSpPr>
            <a:spLocks noGrp="1"/>
          </p:cNvSpPr>
          <p:nvPr>
            <p:ph idx="1"/>
          </p:nvPr>
        </p:nvSpPr>
        <p:spPr/>
        <p:txBody>
          <a:bodyPr/>
          <a:lstStyle/>
          <a:p>
            <a:pPr marL="0" indent="0">
              <a:buNone/>
            </a:pPr>
            <a:r>
              <a:rPr lang="zh-CN" altLang="en-US" dirty="0"/>
              <a:t>（三）相关护理诊断</a:t>
            </a:r>
            <a:endParaRPr lang="en-US" altLang="zh-CN" dirty="0"/>
          </a:p>
          <a:p>
            <a:pPr lvl="1"/>
            <a:r>
              <a:rPr lang="zh-CN" altLang="zh-CN" dirty="0"/>
              <a:t>防护无效</a:t>
            </a:r>
          </a:p>
          <a:p>
            <a:pPr lvl="1"/>
            <a:r>
              <a:rPr lang="zh-CN" altLang="zh-CN" dirty="0"/>
              <a:t>健康维持无效</a:t>
            </a:r>
          </a:p>
          <a:p>
            <a:pPr lvl="1"/>
            <a:r>
              <a:rPr lang="zh-CN" altLang="zh-CN" dirty="0"/>
              <a:t>缺乏社区保健</a:t>
            </a:r>
          </a:p>
          <a:p>
            <a:pPr lvl="1"/>
            <a:r>
              <a:rPr lang="zh-CN" altLang="zh-CN" dirty="0"/>
              <a:t>社区应对无效</a:t>
            </a:r>
          </a:p>
          <a:p>
            <a:pPr lvl="1"/>
            <a:r>
              <a:rPr lang="zh-CN" altLang="zh-CN" dirty="0" smtClean="0"/>
              <a:t>缺乏</a:t>
            </a:r>
            <a:r>
              <a:rPr lang="zh-CN" altLang="zh-CN" dirty="0"/>
              <a:t>娱乐活动</a:t>
            </a:r>
          </a:p>
          <a:p>
            <a:pPr lvl="1"/>
            <a:r>
              <a:rPr lang="zh-CN" altLang="zh-CN" dirty="0" smtClean="0"/>
              <a:t>有</a:t>
            </a:r>
            <a:r>
              <a:rPr lang="zh-CN" altLang="zh-CN" dirty="0"/>
              <a:t>感染的危险</a:t>
            </a:r>
          </a:p>
          <a:p>
            <a:pPr lvl="1"/>
            <a:r>
              <a:rPr lang="zh-CN" altLang="zh-CN" dirty="0"/>
              <a:t>有受污染的危险</a:t>
            </a:r>
          </a:p>
          <a:p>
            <a:pPr lvl="1"/>
            <a:r>
              <a:rPr lang="zh-CN" altLang="zh-CN" dirty="0"/>
              <a:t>有外伤的危险</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92391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81064" y="2204864"/>
            <a:ext cx="4123184" cy="2808312"/>
          </a:xfrm>
        </p:spPr>
        <p:txBody>
          <a:bodyPr/>
          <a:lstStyle/>
          <a:p>
            <a:r>
              <a:rPr lang="zh-CN" altLang="en-US" dirty="0" smtClean="0">
                <a:solidFill>
                  <a:srgbClr val="1D1496"/>
                </a:solidFill>
                <a:latin typeface="幼圆" pitchFamily="49" charset="-122"/>
                <a:ea typeface="幼圆" pitchFamily="49" charset="-122"/>
              </a:rPr>
              <a:t>认知</a:t>
            </a:r>
            <a:r>
              <a:rPr lang="zh-CN" altLang="en-US" dirty="0">
                <a:solidFill>
                  <a:srgbClr val="1D1496"/>
                </a:solidFill>
                <a:latin typeface="幼圆" pitchFamily="49" charset="-122"/>
                <a:ea typeface="幼圆" pitchFamily="49" charset="-122"/>
              </a:rPr>
              <a:t>评估</a:t>
            </a:r>
            <a:endParaRPr lang="en-US" altLang="zh-CN" dirty="0">
              <a:solidFill>
                <a:srgbClr val="1D1496"/>
              </a:solidFill>
              <a:latin typeface="幼圆" pitchFamily="49" charset="-122"/>
              <a:ea typeface="幼圆" pitchFamily="49" charset="-122"/>
            </a:endParaRPr>
          </a:p>
          <a:p>
            <a:r>
              <a:rPr lang="zh-CN" altLang="en-US" dirty="0" smtClean="0">
                <a:solidFill>
                  <a:srgbClr val="1D1496"/>
                </a:solidFill>
                <a:latin typeface="幼圆" pitchFamily="49" charset="-122"/>
                <a:ea typeface="幼圆" pitchFamily="49" charset="-122"/>
              </a:rPr>
              <a:t>情绪</a:t>
            </a:r>
            <a:r>
              <a:rPr lang="zh-CN" altLang="en-US" dirty="0">
                <a:solidFill>
                  <a:srgbClr val="1D1496"/>
                </a:solidFill>
                <a:latin typeface="幼圆" pitchFamily="49" charset="-122"/>
                <a:ea typeface="幼圆" pitchFamily="49" charset="-122"/>
              </a:rPr>
              <a:t>与情感评估</a:t>
            </a:r>
            <a:endParaRPr lang="en-US" altLang="zh-CN" dirty="0">
              <a:solidFill>
                <a:srgbClr val="1D1496"/>
              </a:solidFill>
              <a:latin typeface="幼圆" pitchFamily="49" charset="-122"/>
              <a:ea typeface="幼圆" pitchFamily="49" charset="-122"/>
            </a:endParaRPr>
          </a:p>
          <a:p>
            <a:r>
              <a:rPr lang="zh-CN" altLang="en-US" dirty="0" smtClean="0">
                <a:solidFill>
                  <a:srgbClr val="1D1496"/>
                </a:solidFill>
                <a:latin typeface="幼圆" pitchFamily="49" charset="-122"/>
                <a:ea typeface="幼圆" pitchFamily="49" charset="-122"/>
              </a:rPr>
              <a:t>应激</a:t>
            </a:r>
            <a:r>
              <a:rPr lang="zh-CN" altLang="en-US" dirty="0">
                <a:solidFill>
                  <a:srgbClr val="1D1496"/>
                </a:solidFill>
                <a:latin typeface="幼圆" pitchFamily="49" charset="-122"/>
                <a:ea typeface="幼圆" pitchFamily="49" charset="-122"/>
              </a:rPr>
              <a:t>与应对评估</a:t>
            </a:r>
            <a:endParaRPr lang="en-US" altLang="zh-CN" dirty="0">
              <a:solidFill>
                <a:srgbClr val="1D1496"/>
              </a:solidFill>
              <a:latin typeface="幼圆" pitchFamily="49" charset="-122"/>
              <a:ea typeface="幼圆" pitchFamily="49" charset="-122"/>
            </a:endParaRPr>
          </a:p>
          <a:p>
            <a:r>
              <a:rPr lang="zh-CN" altLang="en-US" dirty="0" smtClean="0">
                <a:solidFill>
                  <a:srgbClr val="1D1496"/>
                </a:solidFill>
                <a:latin typeface="幼圆" pitchFamily="49" charset="-122"/>
                <a:ea typeface="幼圆" pitchFamily="49" charset="-122"/>
              </a:rPr>
              <a:t>健康行为</a:t>
            </a:r>
            <a:r>
              <a:rPr lang="zh-CN" altLang="en-US" dirty="0">
                <a:solidFill>
                  <a:srgbClr val="1D1496"/>
                </a:solidFill>
                <a:latin typeface="幼圆" pitchFamily="49" charset="-122"/>
                <a:ea typeface="幼圆" pitchFamily="49" charset="-122"/>
              </a:rPr>
              <a:t>评估</a:t>
            </a:r>
            <a:endParaRPr lang="en-US" altLang="zh-CN" dirty="0">
              <a:solidFill>
                <a:srgbClr val="1D1496"/>
              </a:solidFill>
              <a:latin typeface="幼圆" pitchFamily="49" charset="-122"/>
              <a:ea typeface="幼圆" pitchFamily="49" charset="-122"/>
            </a:endParaRPr>
          </a:p>
          <a:p>
            <a:r>
              <a:rPr lang="zh-CN" altLang="en-US" dirty="0" smtClean="0">
                <a:solidFill>
                  <a:srgbClr val="1D1496"/>
                </a:solidFill>
                <a:latin typeface="幼圆" pitchFamily="49" charset="-122"/>
                <a:ea typeface="幼圆" pitchFamily="49" charset="-122"/>
              </a:rPr>
              <a:t>自我概念评估</a:t>
            </a:r>
            <a:endParaRPr lang="zh-CN" altLang="en-US" dirty="0">
              <a:solidFill>
                <a:srgbClr val="1D1496"/>
              </a:solidFill>
              <a:latin typeface="幼圆" pitchFamily="49" charset="-122"/>
              <a:ea typeface="幼圆" pitchFamily="49"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圆角矩形 4"/>
          <p:cNvSpPr/>
          <p:nvPr/>
        </p:nvSpPr>
        <p:spPr>
          <a:xfrm>
            <a:off x="2627784" y="1340768"/>
            <a:ext cx="4176464"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3200" dirty="0">
                <a:latin typeface="华文琥珀" pitchFamily="2" charset="-122"/>
                <a:ea typeface="华文琥珀" pitchFamily="2" charset="-122"/>
              </a:rPr>
              <a:t>心理评估的主要内容</a:t>
            </a:r>
          </a:p>
        </p:txBody>
      </p:sp>
    </p:spTree>
    <p:extLst>
      <p:ext uri="{BB962C8B-B14F-4D97-AF65-F5344CB8AC3E}">
        <p14:creationId xmlns:p14="http://schemas.microsoft.com/office/powerpoint/2010/main" val="219738351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smtClean="0"/>
              <a:t>小结</a:t>
            </a:r>
            <a:endParaRPr lang="zh-CN" altLang="en-US" dirty="0"/>
          </a:p>
        </p:txBody>
      </p:sp>
      <p:sp>
        <p:nvSpPr>
          <p:cNvPr id="3" name="内容占位符 2"/>
          <p:cNvSpPr>
            <a:spLocks noGrp="1"/>
          </p:cNvSpPr>
          <p:nvPr>
            <p:ph idx="1"/>
          </p:nvPr>
        </p:nvSpPr>
        <p:spPr/>
        <p:txBody>
          <a:bodyPr/>
          <a:lstStyle/>
          <a:p>
            <a:r>
              <a:rPr lang="zh-CN" altLang="en-US" dirty="0" smtClean="0"/>
              <a:t>心理社会评估是健康评估的重要组成部分</a:t>
            </a:r>
            <a:endParaRPr lang="en-US" altLang="zh-CN" dirty="0" smtClean="0"/>
          </a:p>
          <a:p>
            <a:r>
              <a:rPr lang="zh-CN" altLang="en-US" dirty="0" smtClean="0"/>
              <a:t>心</a:t>
            </a:r>
            <a:r>
              <a:rPr lang="zh-CN" altLang="zh-CN" dirty="0" smtClean="0"/>
              <a:t>理</a:t>
            </a:r>
            <a:r>
              <a:rPr lang="zh-CN" altLang="zh-CN" dirty="0"/>
              <a:t>社会评估的</a:t>
            </a:r>
            <a:r>
              <a:rPr lang="zh-CN" altLang="zh-CN" dirty="0" smtClean="0"/>
              <a:t>方法</a:t>
            </a:r>
            <a:endParaRPr lang="en-US" altLang="zh-CN" dirty="0" smtClean="0"/>
          </a:p>
          <a:p>
            <a:pPr lvl="1"/>
            <a:r>
              <a:rPr lang="zh-CN" altLang="zh-CN" dirty="0" smtClean="0"/>
              <a:t>会谈</a:t>
            </a:r>
            <a:r>
              <a:rPr lang="zh-CN" altLang="zh-CN" dirty="0"/>
              <a:t>法、观察法、测量法及医学</a:t>
            </a:r>
            <a:r>
              <a:rPr lang="zh-CN" altLang="zh-CN" dirty="0" smtClean="0"/>
              <a:t>观察法</a:t>
            </a:r>
            <a:endParaRPr lang="zh-CN" altLang="zh-CN" dirty="0"/>
          </a:p>
          <a:p>
            <a:r>
              <a:rPr lang="zh-CN" altLang="zh-CN" dirty="0"/>
              <a:t>心理</a:t>
            </a:r>
            <a:r>
              <a:rPr lang="zh-CN" altLang="zh-CN" dirty="0" smtClean="0"/>
              <a:t>评估</a:t>
            </a:r>
            <a:endParaRPr lang="en-US" altLang="zh-CN" dirty="0" smtClean="0"/>
          </a:p>
          <a:p>
            <a:pPr lvl="1"/>
            <a:r>
              <a:rPr lang="zh-CN" altLang="zh-CN" dirty="0" smtClean="0"/>
              <a:t>认知</a:t>
            </a:r>
            <a:r>
              <a:rPr lang="zh-CN" altLang="zh-CN" dirty="0"/>
              <a:t>能力、情绪和情感、应激与应对、健康行为及</a:t>
            </a:r>
            <a:r>
              <a:rPr lang="zh-CN" altLang="zh-CN" dirty="0" smtClean="0"/>
              <a:t>自我概念</a:t>
            </a:r>
            <a:endParaRPr lang="en-US" altLang="zh-CN" dirty="0" smtClean="0"/>
          </a:p>
          <a:p>
            <a:r>
              <a:rPr lang="zh-CN" altLang="zh-CN" dirty="0"/>
              <a:t>社会</a:t>
            </a:r>
            <a:r>
              <a:rPr lang="zh-CN" altLang="zh-CN" dirty="0" smtClean="0"/>
              <a:t>评估</a:t>
            </a:r>
            <a:endParaRPr lang="en-US" altLang="zh-CN" dirty="0" smtClean="0"/>
          </a:p>
          <a:p>
            <a:pPr lvl="1"/>
            <a:r>
              <a:rPr lang="zh-CN" altLang="zh-CN" dirty="0" smtClean="0"/>
              <a:t>角色功能评估、家庭评估、文化评估、</a:t>
            </a:r>
            <a:r>
              <a:rPr lang="zh-CN" altLang="zh-CN" dirty="0"/>
              <a:t>环境评估</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08477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一、认知评估</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t>（一）基础知识</a:t>
            </a:r>
            <a:endParaRPr lang="en-US" altLang="zh-CN" dirty="0" smtClean="0"/>
          </a:p>
          <a:p>
            <a:pPr lvl="1"/>
            <a:r>
              <a:rPr lang="zh-CN" altLang="en-US" dirty="0"/>
              <a:t>认知的</a:t>
            </a:r>
            <a:r>
              <a:rPr lang="zh-CN" altLang="en-US" dirty="0" smtClean="0"/>
              <a:t>概念</a:t>
            </a:r>
            <a:endParaRPr lang="en-US" altLang="zh-CN" dirty="0" smtClean="0"/>
          </a:p>
          <a:p>
            <a:pPr lvl="2"/>
            <a:r>
              <a:rPr lang="zh-CN" altLang="zh-CN" dirty="0"/>
              <a:t>认知</a:t>
            </a:r>
            <a:r>
              <a:rPr lang="en-US" altLang="zh-CN" dirty="0"/>
              <a:t>(cognition)</a:t>
            </a:r>
            <a:r>
              <a:rPr lang="zh-CN" altLang="zh-CN" dirty="0"/>
              <a:t>是人们根据自身感知到的外界刺激与信息推测和判断客观事物的</a:t>
            </a:r>
            <a:r>
              <a:rPr lang="zh-CN" altLang="zh-CN" dirty="0" smtClean="0"/>
              <a:t>心理过程</a:t>
            </a:r>
            <a:endParaRPr lang="en-US" altLang="zh-CN" dirty="0" smtClean="0"/>
          </a:p>
          <a:p>
            <a:pPr lvl="1"/>
            <a:r>
              <a:rPr lang="zh-CN" altLang="en-US" dirty="0"/>
              <a:t>认知的</a:t>
            </a:r>
            <a:r>
              <a:rPr lang="zh-CN" altLang="en-US" dirty="0" smtClean="0"/>
              <a:t>组成</a:t>
            </a:r>
            <a:endParaRPr lang="en-US" altLang="zh-CN" dirty="0" smtClean="0"/>
          </a:p>
          <a:p>
            <a:pPr lvl="1"/>
            <a:endParaRPr lang="en-US" altLang="zh-CN" dirty="0" smtClean="0"/>
          </a:p>
          <a:p>
            <a:pPr lvl="2"/>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6" descr="http://ds.eywedu.com/xinlixue/Psychology14.files/image007.jpg"/>
          <p:cNvPicPr>
            <a:picLocks noChangeAspect="1" noChangeArrowheads="1"/>
          </p:cNvPicPr>
          <p:nvPr/>
        </p:nvPicPr>
        <p:blipFill>
          <a:blip r:embed="rId2">
            <a:extLst>
              <a:ext uri="{28A0092B-C50C-407E-A947-70E740481C1C}">
                <a14:useLocalDpi xmlns:a14="http://schemas.microsoft.com/office/drawing/2010/main" val="0"/>
              </a:ext>
            </a:extLst>
          </a:blip>
          <a:srcRect b="11060"/>
          <a:stretch>
            <a:fillRect/>
          </a:stretch>
        </p:blipFill>
        <p:spPr bwMode="auto">
          <a:xfrm>
            <a:off x="6948264" y="4437112"/>
            <a:ext cx="1981797" cy="208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内容占位符 2"/>
          <p:cNvSpPr txBox="1">
            <a:spLocks/>
          </p:cNvSpPr>
          <p:nvPr/>
        </p:nvSpPr>
        <p:spPr bwMode="auto">
          <a:xfrm>
            <a:off x="-252536" y="3717032"/>
            <a:ext cx="3763144" cy="19985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100000"/>
              </a:lnSpc>
              <a:spcBef>
                <a:spcPct val="20000"/>
              </a:spcBef>
              <a:spcAft>
                <a:spcPct val="0"/>
              </a:spcAft>
              <a:buClr>
                <a:schemeClr val="hlink"/>
              </a:buClr>
              <a:buFont typeface="Wingdings" pitchFamily="2" charset="2"/>
              <a:buChar char="v"/>
              <a:defRPr sz="3000" b="0">
                <a:solidFill>
                  <a:schemeClr val="bg2">
                    <a:lumMod val="10000"/>
                  </a:schemeClr>
                </a:solidFill>
                <a:latin typeface="+mn-lt"/>
                <a:ea typeface="+mn-ea"/>
                <a:cs typeface="+mn-cs"/>
              </a:defRPr>
            </a:lvl1pPr>
            <a:lvl2pPr marL="742950" indent="-285750" algn="l" rtl="0" eaLnBrk="0" fontAlgn="base" hangingPunct="0">
              <a:lnSpc>
                <a:spcPct val="100000"/>
              </a:lnSpc>
              <a:spcBef>
                <a:spcPct val="20000"/>
              </a:spcBef>
              <a:spcAft>
                <a:spcPct val="0"/>
              </a:spcAft>
              <a:buClr>
                <a:schemeClr val="accent1"/>
              </a:buClr>
              <a:buFont typeface="Wingdings" pitchFamily="2" charset="2"/>
              <a:buChar char="§"/>
              <a:defRPr lang="zh-CN" altLang="en-US" sz="2800" b="0" dirty="0" smtClean="0">
                <a:solidFill>
                  <a:srgbClr val="1D1496"/>
                </a:solidFill>
                <a:latin typeface="楷体_GB2312" pitchFamily="49" charset="-122"/>
                <a:ea typeface="楷体_GB2312" pitchFamily="49" charset="-122"/>
                <a:cs typeface="+mn-cs"/>
              </a:defRPr>
            </a:lvl2pPr>
            <a:lvl3pPr marL="1143000" indent="-228600" algn="l" rtl="0" eaLnBrk="0" fontAlgn="base" hangingPunct="0">
              <a:lnSpc>
                <a:spcPct val="100000"/>
              </a:lnSpc>
              <a:spcBef>
                <a:spcPct val="20000"/>
              </a:spcBef>
              <a:spcAft>
                <a:spcPct val="0"/>
              </a:spcAft>
              <a:buClr>
                <a:schemeClr val="tx1"/>
              </a:buClr>
              <a:buChar char="•"/>
              <a:defRPr lang="zh-CN" altLang="en-US" sz="2600" b="0" dirty="0" smtClean="0">
                <a:solidFill>
                  <a:srgbClr val="692AA2"/>
                </a:solidFill>
                <a:latin typeface="Arial" pitchFamily="34" charset="0"/>
                <a:ea typeface="楷体_GB2312" pitchFamily="49" charset="-122"/>
              </a:defRPr>
            </a:lvl3pPr>
            <a:lvl4pPr marL="1600200" indent="-228600" algn="l" rtl="0" eaLnBrk="0" fontAlgn="base" hangingPunct="0">
              <a:lnSpc>
                <a:spcPct val="100000"/>
              </a:lnSpc>
              <a:spcBef>
                <a:spcPct val="20000"/>
              </a:spcBef>
              <a:spcAft>
                <a:spcPct val="0"/>
              </a:spcAft>
              <a:buChar char="–"/>
              <a:defRPr lang="zh-CN" altLang="en-US" sz="2600" b="0" dirty="0" smtClean="0">
                <a:solidFill>
                  <a:srgbClr val="0070C0"/>
                </a:solidFill>
                <a:latin typeface="Arial" pitchFamily="34" charset="0"/>
                <a:ea typeface="楷体_GB2312" pitchFamily="49" charset="-122"/>
              </a:defRPr>
            </a:lvl4pPr>
            <a:lvl5pPr marL="2057400" indent="-228600" algn="l" rtl="0" eaLnBrk="0" fontAlgn="base" hangingPunct="0">
              <a:lnSpc>
                <a:spcPct val="100000"/>
              </a:lnSpc>
              <a:spcBef>
                <a:spcPct val="20000"/>
              </a:spcBef>
              <a:spcAft>
                <a:spcPct val="0"/>
              </a:spcAft>
              <a:buChar char="»"/>
              <a:defRPr lang="zh-CN" altLang="en-US" sz="2400" b="0" dirty="0">
                <a:solidFill>
                  <a:srgbClr val="00B050"/>
                </a:solidFill>
                <a:latin typeface="Arial" pitchFamily="34" charset="0"/>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3">
              <a:spcBef>
                <a:spcPts val="0"/>
              </a:spcBef>
              <a:defRPr/>
            </a:pPr>
            <a:r>
              <a:rPr lang="zh-CN" altLang="en-US" sz="2800" smtClean="0">
                <a:latin typeface="宋体" pitchFamily="2" charset="-122"/>
                <a:ea typeface="宋体" pitchFamily="2" charset="-122"/>
              </a:rPr>
              <a:t>感知觉</a:t>
            </a:r>
          </a:p>
          <a:p>
            <a:pPr lvl="3">
              <a:spcBef>
                <a:spcPts val="0"/>
              </a:spcBef>
              <a:defRPr/>
            </a:pPr>
            <a:r>
              <a:rPr lang="zh-CN" altLang="en-US" sz="2800" smtClean="0">
                <a:latin typeface="宋体" pitchFamily="2" charset="-122"/>
                <a:ea typeface="宋体" pitchFamily="2" charset="-122"/>
              </a:rPr>
              <a:t>注意</a:t>
            </a:r>
          </a:p>
          <a:p>
            <a:pPr lvl="3">
              <a:spcBef>
                <a:spcPts val="0"/>
              </a:spcBef>
              <a:defRPr/>
            </a:pPr>
            <a:r>
              <a:rPr lang="zh-CN" altLang="en-US" sz="2800" smtClean="0">
                <a:latin typeface="宋体" pitchFamily="2" charset="-122"/>
                <a:ea typeface="宋体" pitchFamily="2" charset="-122"/>
              </a:rPr>
              <a:t>记忆</a:t>
            </a:r>
          </a:p>
          <a:p>
            <a:pPr lvl="3">
              <a:spcBef>
                <a:spcPts val="0"/>
              </a:spcBef>
              <a:defRPr/>
            </a:pPr>
            <a:r>
              <a:rPr lang="zh-CN" altLang="en-US" sz="2800" smtClean="0">
                <a:latin typeface="宋体" pitchFamily="2" charset="-122"/>
                <a:ea typeface="宋体" pitchFamily="2" charset="-122"/>
              </a:rPr>
              <a:t>思维</a:t>
            </a:r>
          </a:p>
          <a:p>
            <a:pPr>
              <a:spcBef>
                <a:spcPts val="0"/>
              </a:spcBef>
              <a:defRPr/>
            </a:pPr>
            <a:endParaRPr lang="zh-CN" altLang="en-US" sz="3200" smtClean="0">
              <a:latin typeface="宋体" pitchFamily="2" charset="-122"/>
              <a:ea typeface="宋体" pitchFamily="2" charset="-122"/>
            </a:endParaRPr>
          </a:p>
          <a:p>
            <a:endParaRPr lang="zh-CN" altLang="en-US" dirty="0"/>
          </a:p>
        </p:txBody>
      </p:sp>
      <p:sp>
        <p:nvSpPr>
          <p:cNvPr id="9" name="内容占位符 2"/>
          <p:cNvSpPr txBox="1">
            <a:spLocks/>
          </p:cNvSpPr>
          <p:nvPr/>
        </p:nvSpPr>
        <p:spPr bwMode="auto">
          <a:xfrm>
            <a:off x="1782416" y="3725416"/>
            <a:ext cx="3199656" cy="15581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100000"/>
              </a:lnSpc>
              <a:spcBef>
                <a:spcPct val="20000"/>
              </a:spcBef>
              <a:spcAft>
                <a:spcPct val="0"/>
              </a:spcAft>
              <a:buClr>
                <a:schemeClr val="hlink"/>
              </a:buClr>
              <a:buFont typeface="Wingdings" pitchFamily="2" charset="2"/>
              <a:buChar char="v"/>
              <a:defRPr sz="3000" b="0">
                <a:solidFill>
                  <a:schemeClr val="bg2">
                    <a:lumMod val="10000"/>
                  </a:schemeClr>
                </a:solidFill>
                <a:latin typeface="+mn-lt"/>
                <a:ea typeface="+mn-ea"/>
                <a:cs typeface="+mn-cs"/>
              </a:defRPr>
            </a:lvl1pPr>
            <a:lvl2pPr marL="742950" indent="-285750" algn="l" rtl="0" eaLnBrk="0" fontAlgn="base" hangingPunct="0">
              <a:lnSpc>
                <a:spcPct val="100000"/>
              </a:lnSpc>
              <a:spcBef>
                <a:spcPct val="20000"/>
              </a:spcBef>
              <a:spcAft>
                <a:spcPct val="0"/>
              </a:spcAft>
              <a:buClr>
                <a:schemeClr val="accent1"/>
              </a:buClr>
              <a:buFont typeface="Wingdings" pitchFamily="2" charset="2"/>
              <a:buChar char="§"/>
              <a:defRPr lang="zh-CN" altLang="en-US" sz="2800" b="0" dirty="0" smtClean="0">
                <a:solidFill>
                  <a:srgbClr val="1D1496"/>
                </a:solidFill>
                <a:latin typeface="楷体_GB2312" pitchFamily="49" charset="-122"/>
                <a:ea typeface="楷体_GB2312" pitchFamily="49" charset="-122"/>
                <a:cs typeface="+mn-cs"/>
              </a:defRPr>
            </a:lvl2pPr>
            <a:lvl3pPr marL="1143000" indent="-228600" algn="l" rtl="0" eaLnBrk="0" fontAlgn="base" hangingPunct="0">
              <a:lnSpc>
                <a:spcPct val="100000"/>
              </a:lnSpc>
              <a:spcBef>
                <a:spcPct val="20000"/>
              </a:spcBef>
              <a:spcAft>
                <a:spcPct val="0"/>
              </a:spcAft>
              <a:buClr>
                <a:schemeClr val="tx1"/>
              </a:buClr>
              <a:buChar char="•"/>
              <a:defRPr lang="zh-CN" altLang="en-US" sz="2600" b="0" dirty="0" smtClean="0">
                <a:solidFill>
                  <a:srgbClr val="692AA2"/>
                </a:solidFill>
                <a:latin typeface="Arial" pitchFamily="34" charset="0"/>
                <a:ea typeface="楷体_GB2312" pitchFamily="49" charset="-122"/>
              </a:defRPr>
            </a:lvl3pPr>
            <a:lvl4pPr marL="1600200" indent="-228600" algn="l" rtl="0" eaLnBrk="0" fontAlgn="base" hangingPunct="0">
              <a:lnSpc>
                <a:spcPct val="100000"/>
              </a:lnSpc>
              <a:spcBef>
                <a:spcPct val="20000"/>
              </a:spcBef>
              <a:spcAft>
                <a:spcPct val="0"/>
              </a:spcAft>
              <a:buChar char="–"/>
              <a:defRPr lang="zh-CN" altLang="en-US" sz="2600" b="0" dirty="0" smtClean="0">
                <a:solidFill>
                  <a:srgbClr val="0070C0"/>
                </a:solidFill>
                <a:latin typeface="Arial" pitchFamily="34" charset="0"/>
                <a:ea typeface="楷体_GB2312" pitchFamily="49" charset="-122"/>
              </a:defRPr>
            </a:lvl4pPr>
            <a:lvl5pPr marL="2057400" indent="-228600" algn="l" rtl="0" eaLnBrk="0" fontAlgn="base" hangingPunct="0">
              <a:lnSpc>
                <a:spcPct val="100000"/>
              </a:lnSpc>
              <a:spcBef>
                <a:spcPct val="20000"/>
              </a:spcBef>
              <a:spcAft>
                <a:spcPct val="0"/>
              </a:spcAft>
              <a:buChar char="»"/>
              <a:defRPr lang="zh-CN" altLang="en-US" sz="2400" b="0" dirty="0">
                <a:solidFill>
                  <a:srgbClr val="00B050"/>
                </a:solidFill>
                <a:latin typeface="Arial" pitchFamily="34" charset="0"/>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3">
              <a:spcBef>
                <a:spcPts val="0"/>
              </a:spcBef>
              <a:defRPr/>
            </a:pPr>
            <a:r>
              <a:rPr lang="zh-CN" altLang="en-US" sz="2800" dirty="0" smtClean="0">
                <a:latin typeface="宋体" pitchFamily="2" charset="-122"/>
                <a:ea typeface="宋体" pitchFamily="2" charset="-122"/>
              </a:rPr>
              <a:t>语言</a:t>
            </a:r>
          </a:p>
          <a:p>
            <a:pPr lvl="3">
              <a:spcBef>
                <a:spcPts val="0"/>
              </a:spcBef>
              <a:defRPr/>
            </a:pPr>
            <a:r>
              <a:rPr lang="zh-CN" altLang="en-US" sz="2800" dirty="0" smtClean="0">
                <a:latin typeface="宋体" pitchFamily="2" charset="-122"/>
                <a:ea typeface="宋体" pitchFamily="2" charset="-122"/>
              </a:rPr>
              <a:t>定向力</a:t>
            </a:r>
          </a:p>
          <a:p>
            <a:pPr lvl="3">
              <a:spcBef>
                <a:spcPts val="0"/>
              </a:spcBef>
              <a:defRPr/>
            </a:pPr>
            <a:r>
              <a:rPr lang="zh-CN" altLang="en-US" sz="2800" dirty="0" smtClean="0">
                <a:latin typeface="宋体" pitchFamily="2" charset="-122"/>
                <a:ea typeface="宋体" pitchFamily="2" charset="-122"/>
              </a:rPr>
              <a:t>智能</a:t>
            </a:r>
          </a:p>
          <a:p>
            <a:pPr>
              <a:spcBef>
                <a:spcPts val="0"/>
              </a:spcBef>
              <a:defRPr/>
            </a:pPr>
            <a:endParaRPr lang="zh-CN" altLang="en-US" sz="3200" dirty="0" smtClean="0">
              <a:latin typeface="宋体" pitchFamily="2" charset="-122"/>
              <a:ea typeface="宋体" pitchFamily="2" charset="-122"/>
            </a:endParaRPr>
          </a:p>
          <a:p>
            <a:endParaRPr lang="zh-CN" altLang="en-US" dirty="0"/>
          </a:p>
        </p:txBody>
      </p:sp>
    </p:spTree>
    <p:extLst>
      <p:ext uri="{BB962C8B-B14F-4D97-AF65-F5344CB8AC3E}">
        <p14:creationId xmlns:p14="http://schemas.microsoft.com/office/powerpoint/2010/main" val="1354534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一、认知评估</a:t>
            </a:r>
          </a:p>
        </p:txBody>
      </p:sp>
      <p:sp>
        <p:nvSpPr>
          <p:cNvPr id="3" name="内容占位符 2"/>
          <p:cNvSpPr>
            <a:spLocks noGrp="1"/>
          </p:cNvSpPr>
          <p:nvPr>
            <p:ph idx="1"/>
          </p:nvPr>
        </p:nvSpPr>
        <p:spPr/>
        <p:txBody>
          <a:bodyPr/>
          <a:lstStyle/>
          <a:p>
            <a:pPr marL="0" indent="0">
              <a:buNone/>
            </a:pPr>
            <a:r>
              <a:rPr lang="zh-CN" altLang="zh-CN" dirty="0"/>
              <a:t>（二）常见</a:t>
            </a:r>
            <a:r>
              <a:rPr lang="zh-CN" altLang="zh-CN" dirty="0" smtClean="0"/>
              <a:t>认知障碍</a:t>
            </a:r>
            <a:endParaRPr lang="en-US" altLang="zh-CN" dirty="0" smtClean="0"/>
          </a:p>
          <a:p>
            <a:pPr marL="400050" lvl="1" indent="0">
              <a:buNone/>
            </a:pPr>
            <a:r>
              <a:rPr lang="en-US" altLang="zh-CN" dirty="0"/>
              <a:t>1.</a:t>
            </a:r>
            <a:r>
              <a:rPr lang="zh-CN" altLang="zh-CN" dirty="0"/>
              <a:t>感知觉障碍</a:t>
            </a:r>
          </a:p>
          <a:p>
            <a:pPr lvl="2"/>
            <a:r>
              <a:rPr lang="zh-CN" altLang="zh-CN" dirty="0"/>
              <a:t>感觉障碍</a:t>
            </a:r>
          </a:p>
          <a:p>
            <a:pPr lvl="3"/>
            <a:r>
              <a:rPr lang="zh-CN" altLang="zh-CN" dirty="0"/>
              <a:t>感觉过敏</a:t>
            </a:r>
          </a:p>
          <a:p>
            <a:pPr lvl="3"/>
            <a:r>
              <a:rPr lang="zh-CN" altLang="zh-CN" dirty="0"/>
              <a:t>感觉减退</a:t>
            </a:r>
          </a:p>
          <a:p>
            <a:pPr lvl="3"/>
            <a:r>
              <a:rPr lang="zh-CN" altLang="zh-CN" dirty="0"/>
              <a:t>内感性不适（体感异常）</a:t>
            </a:r>
          </a:p>
          <a:p>
            <a:pPr lvl="2"/>
            <a:r>
              <a:rPr lang="zh-CN" altLang="zh-CN" dirty="0"/>
              <a:t>知觉障碍</a:t>
            </a:r>
          </a:p>
          <a:p>
            <a:pPr lvl="3"/>
            <a:r>
              <a:rPr lang="zh-CN" altLang="zh-CN" dirty="0"/>
              <a:t>错觉</a:t>
            </a:r>
            <a:r>
              <a:rPr lang="en-US" altLang="zh-CN" dirty="0"/>
              <a:t>(illusion)</a:t>
            </a:r>
            <a:endParaRPr lang="zh-CN" altLang="zh-CN" dirty="0"/>
          </a:p>
          <a:p>
            <a:pPr lvl="3"/>
            <a:r>
              <a:rPr lang="zh-CN" altLang="zh-CN" dirty="0"/>
              <a:t>幻觉</a:t>
            </a:r>
            <a:r>
              <a:rPr lang="en-US" altLang="zh-CN" dirty="0"/>
              <a:t>(hallucination)</a:t>
            </a:r>
            <a:endParaRPr lang="zh-CN" altLang="zh-CN" dirty="0"/>
          </a:p>
          <a:p>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59669029"/>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defRPr sz="2400" dirty="0">
            <a:latin typeface="华文细黑" pitchFamily="2" charset="-122"/>
            <a:ea typeface="华文细黑" pitchFamily="2" charset="-122"/>
          </a:defRPr>
        </a:defPPr>
      </a:lstStyle>
      <a:style>
        <a:lnRef idx="3">
          <a:schemeClr val="lt1"/>
        </a:lnRef>
        <a:fillRef idx="1">
          <a:schemeClr val="accent1"/>
        </a:fillRef>
        <a:effectRef idx="1">
          <a:schemeClr val="accent1"/>
        </a:effectRef>
        <a:fontRef idx="minor">
          <a:schemeClr val="lt1"/>
        </a:fontRef>
      </a:style>
    </a:spDef>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1133</TotalTime>
  <Pages>0</Pages>
  <Words>2738</Words>
  <Characters>0</Characters>
  <Application>Microsoft Office PowerPoint</Application>
  <DocSecurity>0</DocSecurity>
  <PresentationFormat>全屏显示(4:3)</PresentationFormat>
  <Lines>0</Lines>
  <Paragraphs>703</Paragraphs>
  <Slides>70</Slides>
  <Notes>3</Notes>
  <HiddenSlides>0</HiddenSlides>
  <MMClips>0</MMClips>
  <ScaleCrop>false</ScaleCrop>
  <HeadingPairs>
    <vt:vector size="4" baseType="variant">
      <vt:variant>
        <vt:lpstr>主题</vt:lpstr>
      </vt:variant>
      <vt:variant>
        <vt:i4>1</vt:i4>
      </vt:variant>
      <vt:variant>
        <vt:lpstr>幻灯片标题</vt:lpstr>
      </vt:variant>
      <vt:variant>
        <vt:i4>70</vt:i4>
      </vt:variant>
    </vt:vector>
  </HeadingPairs>
  <TitlesOfParts>
    <vt:vector size="71" baseType="lpstr">
      <vt:lpstr>课件模板</vt:lpstr>
      <vt:lpstr>第四章   心理社会评估</vt:lpstr>
      <vt:lpstr>第一节  概述</vt:lpstr>
      <vt:lpstr>一、心理社会评估的意义</vt:lpstr>
      <vt:lpstr>二、心理社会评估的方法</vt:lpstr>
      <vt:lpstr>二、心理社会评估的方法</vt:lpstr>
      <vt:lpstr>第二节  心理评估</vt:lpstr>
      <vt:lpstr>PowerPoint 演示文稿</vt:lpstr>
      <vt:lpstr>一、认知评估</vt:lpstr>
      <vt:lpstr>一、认知评估</vt:lpstr>
      <vt:lpstr>一、认知评估</vt:lpstr>
      <vt:lpstr>一、认知评估</vt:lpstr>
      <vt:lpstr>一、认知评估</vt:lpstr>
      <vt:lpstr>一、认知评估</vt:lpstr>
      <vt:lpstr>一、认知评估</vt:lpstr>
      <vt:lpstr>一、认知评估</vt:lpstr>
      <vt:lpstr>一、认知评估</vt:lpstr>
      <vt:lpstr>二、情绪与情感</vt:lpstr>
      <vt:lpstr>二、情绪与情感</vt:lpstr>
      <vt:lpstr>二、情绪与情感</vt:lpstr>
      <vt:lpstr>二、情绪与情感</vt:lpstr>
      <vt:lpstr>二、情绪与情感</vt:lpstr>
      <vt:lpstr>二、情绪与情感</vt:lpstr>
      <vt:lpstr>三、应激与应对</vt:lpstr>
      <vt:lpstr>三、应激与应对</vt:lpstr>
      <vt:lpstr>三、应激与应对</vt:lpstr>
      <vt:lpstr>三、应激与应对</vt:lpstr>
      <vt:lpstr>三、应激与应对</vt:lpstr>
      <vt:lpstr>三、应激与应对</vt:lpstr>
      <vt:lpstr>四、健康行为</vt:lpstr>
      <vt:lpstr>四、健康行为</vt:lpstr>
      <vt:lpstr>四、健康行为</vt:lpstr>
      <vt:lpstr>四、健康行为</vt:lpstr>
      <vt:lpstr>四、健康行为</vt:lpstr>
      <vt:lpstr>四、健康行为</vt:lpstr>
      <vt:lpstr>五、自我概念</vt:lpstr>
      <vt:lpstr>五、自我概念</vt:lpstr>
      <vt:lpstr>五、自我概念</vt:lpstr>
      <vt:lpstr>五、自我概念</vt:lpstr>
      <vt:lpstr>五、自我概念</vt:lpstr>
      <vt:lpstr>五、自我概念</vt:lpstr>
      <vt:lpstr>五、自我概念</vt:lpstr>
      <vt:lpstr>五、自我概念</vt:lpstr>
      <vt:lpstr>五、自我概念</vt:lpstr>
      <vt:lpstr>第三节   社会评估 </vt:lpstr>
      <vt:lpstr>一、角色评估</vt:lpstr>
      <vt:lpstr>一、角色评估</vt:lpstr>
      <vt:lpstr>一、角色评估</vt:lpstr>
      <vt:lpstr>一、角色评估</vt:lpstr>
      <vt:lpstr>一、角色评估</vt:lpstr>
      <vt:lpstr>一、角色评估</vt:lpstr>
      <vt:lpstr>一、角色评估</vt:lpstr>
      <vt:lpstr>一、角色评估</vt:lpstr>
      <vt:lpstr>一、角色评估</vt:lpstr>
      <vt:lpstr>二、家庭评估</vt:lpstr>
      <vt:lpstr>二、家庭评估</vt:lpstr>
      <vt:lpstr>二、家庭评估</vt:lpstr>
      <vt:lpstr>二、家庭评估</vt:lpstr>
      <vt:lpstr>二、家庭评估</vt:lpstr>
      <vt:lpstr>二、家庭评估</vt:lpstr>
      <vt:lpstr>二、家庭评估</vt:lpstr>
      <vt:lpstr>三、文化评估</vt:lpstr>
      <vt:lpstr>三、文化评估</vt:lpstr>
      <vt:lpstr>三、文化评估</vt:lpstr>
      <vt:lpstr>三、文化评估</vt:lpstr>
      <vt:lpstr>三、文化评估</vt:lpstr>
      <vt:lpstr>四、环境评估</vt:lpstr>
      <vt:lpstr>四、环境评估</vt:lpstr>
      <vt:lpstr>四、环境评估</vt:lpstr>
      <vt:lpstr>四、环境评估</vt:lpstr>
      <vt:lpstr>小结</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赵欣</cp:lastModifiedBy>
  <cp:revision>104</cp:revision>
  <cp:lastPrinted>1899-12-30T00:00:00Z</cp:lastPrinted>
  <dcterms:created xsi:type="dcterms:W3CDTF">2008-12-16T07:41:38Z</dcterms:created>
  <dcterms:modified xsi:type="dcterms:W3CDTF">2015-12-11T02:27:31Z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